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6.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Lst>
  <p:notesMasterIdLst>
    <p:notesMasterId r:id="rId48"/>
  </p:notesMasterIdLst>
  <p:handoutMasterIdLst>
    <p:handoutMasterId r:id="rId49"/>
  </p:handoutMasterIdLst>
  <p:sldIdLst>
    <p:sldId id="1026" r:id="rId3"/>
    <p:sldId id="1027" r:id="rId4"/>
    <p:sldId id="1145" r:id="rId5"/>
    <p:sldId id="1187" r:id="rId6"/>
    <p:sldId id="1265" r:id="rId7"/>
    <p:sldId id="1030" r:id="rId8"/>
    <p:sldId id="1001" r:id="rId9"/>
    <p:sldId id="1163" r:id="rId10"/>
    <p:sldId id="1089" r:id="rId11"/>
    <p:sldId id="1200" r:id="rId12"/>
    <p:sldId id="1087" r:id="rId13"/>
    <p:sldId id="1088" r:id="rId14"/>
    <p:sldId id="1256" r:id="rId15"/>
    <p:sldId id="1266" r:id="rId16"/>
    <p:sldId id="1005" r:id="rId17"/>
    <p:sldId id="1248" r:id="rId18"/>
    <p:sldId id="1247" r:id="rId19"/>
    <p:sldId id="1245" r:id="rId20"/>
    <p:sldId id="1179" r:id="rId21"/>
    <p:sldId id="1009" r:id="rId22"/>
    <p:sldId id="1010" r:id="rId23"/>
    <p:sldId id="1037" r:id="rId24"/>
    <p:sldId id="1074" r:id="rId25"/>
    <p:sldId id="1190" r:id="rId26"/>
    <p:sldId id="1191" r:id="rId27"/>
    <p:sldId id="1214" r:id="rId28"/>
    <p:sldId id="1251" r:id="rId29"/>
    <p:sldId id="1252" r:id="rId30"/>
    <p:sldId id="1260" r:id="rId31"/>
    <p:sldId id="1261" r:id="rId32"/>
    <p:sldId id="1189" r:id="rId33"/>
    <p:sldId id="1193" r:id="rId34"/>
    <p:sldId id="1213" r:id="rId35"/>
    <p:sldId id="1249" r:id="rId36"/>
    <p:sldId id="1250" r:id="rId37"/>
    <p:sldId id="1258" r:id="rId38"/>
    <p:sldId id="1259" r:id="rId39"/>
    <p:sldId id="1262" r:id="rId40"/>
    <p:sldId id="1263" r:id="rId41"/>
    <p:sldId id="1257" r:id="rId42"/>
    <p:sldId id="1175" r:id="rId43"/>
    <p:sldId id="1132" r:id="rId44"/>
    <p:sldId id="1133" r:id="rId45"/>
    <p:sldId id="1210" r:id="rId46"/>
    <p:sldId id="1255" r:id="rId47"/>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00"/>
    <a:srgbClr val="006600"/>
    <a:srgbClr val="CC99FF"/>
    <a:srgbClr val="99FF99"/>
    <a:srgbClr val="333399"/>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5" autoAdjust="0"/>
    <p:restoredTop sz="91820" autoAdjust="0"/>
  </p:normalViewPr>
  <p:slideViewPr>
    <p:cSldViewPr>
      <p:cViewPr>
        <p:scale>
          <a:sx n="107" d="100"/>
          <a:sy n="107" d="100"/>
        </p:scale>
        <p:origin x="-1806" y="-90"/>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54BADC1F-961D-4D94-9E7A-CA4801BAF8CB}" type="datetimeFigureOut">
              <a:rPr lang="es-UY"/>
              <a:pPr>
                <a:defRPr/>
              </a:pPr>
              <a:t>27/03/2015</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5DAF80D-4910-4FAF-80BE-714D998E5918}" type="slidenum">
              <a:rPr lang="es-UY"/>
              <a:pPr>
                <a:defRPr/>
              </a:pPr>
              <a:t>‹Nº›</a:t>
            </a:fld>
            <a:endParaRPr lang="es-UY"/>
          </a:p>
        </p:txBody>
      </p:sp>
    </p:spTree>
    <p:extLst>
      <p:ext uri="{BB962C8B-B14F-4D97-AF65-F5344CB8AC3E}">
        <p14:creationId xmlns:p14="http://schemas.microsoft.com/office/powerpoint/2010/main" val="1767663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39C2B751-C2F8-424C-AB27-04FED05E764D}" type="slidenum">
              <a:rPr lang="es-ES"/>
              <a:pPr>
                <a:defRPr/>
              </a:pPr>
              <a:t>‹Nº›</a:t>
            </a:fld>
            <a:endParaRPr lang="es-ES"/>
          </a:p>
        </p:txBody>
      </p:sp>
    </p:spTree>
    <p:extLst>
      <p:ext uri="{BB962C8B-B14F-4D97-AF65-F5344CB8AC3E}">
        <p14:creationId xmlns:p14="http://schemas.microsoft.com/office/powerpoint/2010/main" val="2546848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6FF525B-2554-4593-A17C-56D32DB56BBD}" type="slidenum">
              <a:rPr lang="es-ES">
                <a:solidFill>
                  <a:schemeClr val="accent2"/>
                </a:solidFill>
              </a:rPr>
              <a:pPr algn="r"/>
              <a:t>1</a:t>
            </a:fld>
            <a:endParaRPr lang="es-ES" dirty="0">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Marcador de imagen de diapositiva"/>
          <p:cNvSpPr>
            <a:spLocks noGrp="1" noRot="1" noChangeAspect="1"/>
          </p:cNvSpPr>
          <p:nvPr>
            <p:ph type="sldImg"/>
          </p:nvPr>
        </p:nvSpPr>
        <p:spPr>
          <a:ln/>
        </p:spPr>
      </p:sp>
      <p:sp>
        <p:nvSpPr>
          <p:cNvPr id="31746"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69CF8A0F-7087-460A-94AA-4926A1DE560D}" type="slidenum">
              <a:rPr lang="es-ES" smtClean="0"/>
              <a:pPr>
                <a:defRPr/>
              </a:pPr>
              <a:t>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a:ln/>
        </p:spPr>
      </p:sp>
      <p:sp>
        <p:nvSpPr>
          <p:cNvPr id="34818" name="2 Marcador de notas"/>
          <p:cNvSpPr>
            <a:spLocks noGrp="1"/>
          </p:cNvSpPr>
          <p:nvPr>
            <p:ph type="body" idx="1"/>
          </p:nvPr>
        </p:nvSpPr>
        <p:spPr>
          <a:noFill/>
          <a:ln/>
        </p:spPr>
        <p:txBody>
          <a:bodyPr/>
          <a:lstStyle/>
          <a:p>
            <a:endParaRPr lang="es-UY" smtClean="0"/>
          </a:p>
        </p:txBody>
      </p:sp>
      <p:sp>
        <p:nvSpPr>
          <p:cNvPr id="34819" name="3 Marcador de número de diapositiva"/>
          <p:cNvSpPr>
            <a:spLocks noGrp="1"/>
          </p:cNvSpPr>
          <p:nvPr>
            <p:ph type="sldNum" sz="quarter" idx="5"/>
          </p:nvPr>
        </p:nvSpPr>
        <p:spPr>
          <a:noFill/>
        </p:spPr>
        <p:txBody>
          <a:bodyPr/>
          <a:lstStyle/>
          <a:p>
            <a:fld id="{23345C7A-0D6F-42FF-AA46-787C9069D31F}" type="slidenum">
              <a:rPr lang="es-ES" smtClean="0">
                <a:cs typeface="Arial" charset="0"/>
              </a:rPr>
              <a:pPr/>
              <a:t>6</a:t>
            </a:fld>
            <a:endParaRPr lang="es-E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Marcador de imagen de diapositiva"/>
          <p:cNvSpPr>
            <a:spLocks noGrp="1" noRot="1" noChangeAspect="1"/>
          </p:cNvSpPr>
          <p:nvPr>
            <p:ph type="sldImg"/>
          </p:nvPr>
        </p:nvSpPr>
        <p:spPr>
          <a:ln/>
        </p:spPr>
      </p:sp>
      <p:sp>
        <p:nvSpPr>
          <p:cNvPr id="3891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8AD0E8C6-6B13-44D4-8435-23220CBED86A}" type="slidenum">
              <a:rPr lang="es-ES" smtClean="0"/>
              <a:pPr>
                <a:defRPr/>
              </a:pPr>
              <a:t>9</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FBF3768-5B43-4E2D-9F02-923B8062D872}" type="slidenum">
              <a:rPr lang="es-ES">
                <a:solidFill>
                  <a:schemeClr val="accent2"/>
                </a:solidFill>
              </a:rPr>
              <a:pPr algn="r"/>
              <a:t>20</a:t>
            </a:fld>
            <a:endParaRPr lang="es-ES">
              <a:solidFill>
                <a:schemeClr val="accent2"/>
              </a:solidFill>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39C2B751-C2F8-424C-AB27-04FED05E764D}" type="slidenum">
              <a:rPr lang="es-ES" smtClean="0"/>
              <a:pPr>
                <a:defRPr/>
              </a:pPr>
              <a:t>34</a:t>
            </a:fld>
            <a:endParaRPr lang="es-ES"/>
          </a:p>
        </p:txBody>
      </p:sp>
    </p:spTree>
    <p:extLst>
      <p:ext uri="{BB962C8B-B14F-4D97-AF65-F5344CB8AC3E}">
        <p14:creationId xmlns:p14="http://schemas.microsoft.com/office/powerpoint/2010/main" val="1258652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1 Marcador de imagen de diapositiva"/>
          <p:cNvSpPr>
            <a:spLocks noGrp="1" noRot="1" noChangeAspect="1"/>
          </p:cNvSpPr>
          <p:nvPr>
            <p:ph type="sldImg"/>
          </p:nvPr>
        </p:nvSpPr>
        <p:spPr>
          <a:ln/>
        </p:spPr>
      </p:sp>
      <p:sp>
        <p:nvSpPr>
          <p:cNvPr id="71682"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6B34AF8C-3707-47C5-BB84-CA88682E40DA}" type="slidenum">
              <a:rPr lang="es-ES" smtClean="0"/>
              <a:pPr>
                <a:defRPr/>
              </a:pPr>
              <a:t>44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B615C2D4-9ACE-4F0C-8A86-79D6216627A1}" type="slidenum">
              <a:rPr lang="en-US"/>
              <a:pPr>
                <a:defRPr/>
              </a:pPr>
              <a:t>‹Nº›</a:t>
            </a:fld>
            <a:endParaRPr lang="en-US" dirty="0"/>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4E39472F-64BE-4754-AD9E-9200A124B412}" type="slidenum">
              <a:rPr lang="en-US"/>
              <a:pPr>
                <a:defRPr/>
              </a:pPr>
              <a:t>‹Nº›</a:t>
            </a:fld>
            <a:endParaRPr lang="en-US" dirty="0"/>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A6C98EA-F540-489B-83F1-6E186098C373}" type="slidenum">
              <a:rPr lang="en-US"/>
              <a:pPr>
                <a:defRPr/>
              </a:pPr>
              <a:t>‹Nº›</a:t>
            </a:fld>
            <a:endParaRPr lang="en-US" dirty="0"/>
          </a:p>
        </p:txBody>
      </p:sp>
    </p:spTree>
  </p:cSld>
  <p:clrMapOvr>
    <a:masterClrMapping/>
  </p:clrMapOvr>
  <p:transition spd="slow">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EAAF770-9DF1-47B5-A9E8-12A0D8533F30}" type="datetimeFigureOut">
              <a:rPr lang="es-ES"/>
              <a:pPr>
                <a:defRPr/>
              </a:pPr>
              <a:t>27/03/2015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BCE6254-85BE-4E84-B1BE-C9A57E31A9BB}"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4795FD8A-AB0B-4888-A390-311550F8914E}" type="datetimeFigureOut">
              <a:rPr lang="es-ES"/>
              <a:pPr>
                <a:defRPr/>
              </a:pPr>
              <a:t>27/03/2015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5481477-9EB8-45BB-9C6F-93B375E50536}"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02DD3C23-97DF-4E26-9B95-FF0AF77D23DE}" type="datetimeFigureOut">
              <a:rPr lang="es-ES"/>
              <a:pPr>
                <a:defRPr/>
              </a:pPr>
              <a:t>27/03/2015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70A8EBC-0692-4469-A7B1-9C4430B3C282}"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EAA7EE83-34E2-43FD-AED1-B4D6A3D4E9A4}" type="datetimeFigureOut">
              <a:rPr lang="es-ES"/>
              <a:pPr>
                <a:defRPr/>
              </a:pPr>
              <a:t>27/03/2015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2D95791-49EA-4D09-9FD2-54276D9B74A8}"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EC459D18-16B5-4296-9DE1-FD9A2F8CDCBD}" type="datetimeFigureOut">
              <a:rPr lang="es-ES"/>
              <a:pPr>
                <a:defRPr/>
              </a:pPr>
              <a:t>27/03/2015</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A0827D73-9BA5-4678-9104-D153E53A50A3}"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FC211AC1-9629-497E-8015-21EBA387B696}" type="datetimeFigureOut">
              <a:rPr lang="es-ES"/>
              <a:pPr>
                <a:defRPr/>
              </a:pPr>
              <a:t>27/03/2015</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DA6E3B79-3DAD-41AB-85C2-BC1FC19BB2DA}"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CE28D0F-73B6-4F47-AB9F-289C90AB9775}" type="datetimeFigureOut">
              <a:rPr lang="es-ES"/>
              <a:pPr>
                <a:defRPr/>
              </a:pPr>
              <a:t>27/03/2015</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927F873F-E651-44CD-A06B-6104FA7F3C12}"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5FEB938A-489F-45DE-97E0-42A28DB1E7FC}" type="datetimeFigureOut">
              <a:rPr lang="es-ES"/>
              <a:pPr>
                <a:defRPr/>
              </a:pPr>
              <a:t>27/03/2015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B18DE10-4800-4A9D-AD13-812D7AA1F7B5}"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8019E4D2-7668-4BFD-8903-EBF270F555EA}" type="slidenum">
              <a:rPr lang="en-US"/>
              <a:pPr>
                <a:defRPr/>
              </a:pPr>
              <a:t>‹Nº›</a:t>
            </a:fld>
            <a:endParaRPr lang="en-US" dirty="0"/>
          </a:p>
        </p:txBody>
      </p:sp>
    </p:spTree>
  </p:cSld>
  <p:clrMapOvr>
    <a:masterClrMapping/>
  </p:clrMapOvr>
  <p:transition spd="slow">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EA7713CA-78D5-492F-AEF2-8C8C00B80EEF}" type="datetimeFigureOut">
              <a:rPr lang="es-ES"/>
              <a:pPr>
                <a:defRPr/>
              </a:pPr>
              <a:t>27/03/2015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DDA543F-29EF-40C5-BAED-95B9FC817012}"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937A1566-E2BA-4A06-8B27-E2A42510200E}" type="datetimeFigureOut">
              <a:rPr lang="es-ES"/>
              <a:pPr>
                <a:defRPr/>
              </a:pPr>
              <a:t>27/03/2015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4DA1D60-CF74-47F3-A16B-18E17A63F448}"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7893A2CB-C13D-4962-B650-2F2FE1CB8C39}" type="datetimeFigureOut">
              <a:rPr lang="es-ES"/>
              <a:pPr>
                <a:defRPr/>
              </a:pPr>
              <a:t>27/03/2015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94AA841-028C-426E-801E-C725C69B7BE2}"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BD9F1E42-9586-48FA-94AA-BA8CB860D7A6}" type="slidenum">
              <a:rPr lang="en-US"/>
              <a:pPr>
                <a:defRPr/>
              </a:pPr>
              <a:t>‹Nº›</a:t>
            </a:fld>
            <a:endParaRPr lang="en-US" dirty="0"/>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E5A4CA7C-2DE2-49F7-B50C-6FDE29E1315B}" type="slidenum">
              <a:rPr lang="en-US"/>
              <a:pPr>
                <a:defRPr/>
              </a:pPr>
              <a:t>‹Nº›</a:t>
            </a:fld>
            <a:endParaRPr lang="en-US" dirty="0"/>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21AE0CC8-603B-4403-AC95-4A69378417EF}" type="slidenum">
              <a:rPr lang="en-US"/>
              <a:pPr>
                <a:defRPr/>
              </a:pPr>
              <a:t>‹Nº›</a:t>
            </a:fld>
            <a:endParaRPr lang="en-US" dirty="0"/>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BAE80B53-C681-487C-9771-D0B3B63FEA37}" type="slidenum">
              <a:rPr lang="en-US"/>
              <a:pPr>
                <a:defRPr/>
              </a:pPr>
              <a:t>‹Nº›</a:t>
            </a:fld>
            <a:endParaRPr lang="en-US" dirty="0"/>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FBF81975-8B45-4AE4-9169-0EB1AE437429}" type="slidenum">
              <a:rPr lang="en-US"/>
              <a:pPr>
                <a:defRPr/>
              </a:pPr>
              <a:t>‹Nº›</a:t>
            </a:fld>
            <a:endParaRPr lang="en-US" dirty="0"/>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8432461E-528B-4DC7-A422-812E1FE9D70D}" type="slidenum">
              <a:rPr lang="en-US"/>
              <a:pPr>
                <a:defRPr/>
              </a:pPr>
              <a:t>‹Nº›</a:t>
            </a:fld>
            <a:endParaRPr lang="en-US" dirty="0"/>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6E0BACE9-1DA8-4CA5-B856-797AEF1270D5}" type="slidenum">
              <a:rPr lang="en-US"/>
              <a:pPr>
                <a:defRPr/>
              </a:pPr>
              <a:t>‹Nº›</a:t>
            </a:fld>
            <a:endParaRPr lang="en-US" dirty="0"/>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1CB6A570-1BE8-4746-8DA3-AB02ABED98FA}"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EF74E1F8-E220-4A68-977E-C3573269ACEA}" type="datetimeFigureOut">
              <a:rPr lang="es-ES"/>
              <a:pPr>
                <a:defRPr/>
              </a:pPr>
              <a:t>27/03/2015</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E1B395BE-8005-4E52-B09A-A490228B5488}"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08" r:id="rId1"/>
    <p:sldLayoutId id="2147483707" r:id="rId2"/>
    <p:sldLayoutId id="2147483706" r:id="rId3"/>
    <p:sldLayoutId id="2147483705" r:id="rId4"/>
    <p:sldLayoutId id="2147483704" r:id="rId5"/>
    <p:sldLayoutId id="2147483703" r:id="rId6"/>
    <p:sldLayoutId id="2147483702" r:id="rId7"/>
    <p:sldLayoutId id="2147483701" r:id="rId8"/>
    <p:sldLayoutId id="2147483700" r:id="rId9"/>
    <p:sldLayoutId id="2147483699" r:id="rId10"/>
    <p:sldLayoutId id="214748369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6.xml"/><Relationship Id="rId1" Type="http://schemas.openxmlformats.org/officeDocument/2006/relationships/themeOverride" Target="../theme/themeOverride5.x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Layout" Target="../slideLayouts/slideLayout6.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3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4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6F5D15E-74A8-4376-9652-E4FA875A3679}" type="slidenum">
              <a:rPr lang="es-ES"/>
              <a:pPr algn="r"/>
              <a:t>1</a:t>
            </a:fld>
            <a:endParaRPr lang="es-ES" dirty="0"/>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CCE301F5-400E-40D0-847F-12CC85E40D14}" type="slidenum">
              <a:rPr lang="es-ES"/>
              <a:pPr algn="r"/>
              <a:t>1</a:t>
            </a:fld>
            <a:endParaRPr lang="es-ES" dirty="0"/>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F9894720-ACB3-44CE-AD68-C3E11DCA6A69}" type="datetime1">
              <a:rPr lang="es-ES"/>
              <a:pPr/>
              <a:t>27/03/2015</a:t>
            </a:fld>
            <a:endParaRPr lang="es-ES" dirty="0"/>
          </a:p>
        </p:txBody>
      </p:sp>
      <p:sp>
        <p:nvSpPr>
          <p:cNvPr id="27652" name="Rectangle 2"/>
          <p:cNvSpPr>
            <a:spLocks noGrp="1" noChangeArrowheads="1"/>
          </p:cNvSpPr>
          <p:nvPr>
            <p:ph type="ctrTitle" idx="4294967295"/>
          </p:nvPr>
        </p:nvSpPr>
        <p:spPr>
          <a:xfrm>
            <a:off x="533400" y="28194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13  de 2015      V1</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title"/>
          </p:nvPr>
        </p:nvSpPr>
        <p:spPr>
          <a:xfrm>
            <a:off x="685800" y="381000"/>
            <a:ext cx="7772400" cy="609600"/>
          </a:xfrm>
        </p:spPr>
        <p:txBody>
          <a:bodyPr/>
          <a:lstStyle/>
          <a:p>
            <a:r>
              <a:rPr lang="es-UY" smtClean="0"/>
              <a:t>Evolución de la demanda</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310196"/>
            <a:ext cx="8712243" cy="4272026"/>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152400"/>
            <a:ext cx="7772400" cy="1143000"/>
          </a:xfrm>
        </p:spPr>
        <p:txBody>
          <a:bodyPr/>
          <a:lstStyle/>
          <a:p>
            <a:r>
              <a:rPr lang="es-UY" sz="2400" smtClean="0"/>
              <a:t>COMPARATIVO DE APORTES DE CENTRALES HIDRAULICAS</a:t>
            </a:r>
            <a:r>
              <a:rPr lang="es-UY" smtClean="0"/>
              <a:t/>
            </a:r>
            <a:br>
              <a:rPr lang="es-UY" smtClean="0"/>
            </a:br>
            <a:r>
              <a:rPr lang="es-UY" sz="2000" smtClean="0"/>
              <a:t>SALTO GRANDE</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03418"/>
            <a:ext cx="3914775" cy="3400425"/>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9272" y="1703418"/>
            <a:ext cx="3952875" cy="3409950"/>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a:xfrm>
            <a:off x="0" y="0"/>
            <a:ext cx="1524000" cy="2362200"/>
          </a:xfrm>
        </p:spPr>
        <p:txBody>
          <a:bodyPr/>
          <a:lstStyle/>
          <a:p>
            <a:r>
              <a:rPr lang="es-UY" sz="2800" smtClean="0"/>
              <a:t>RIO NEGRO</a:t>
            </a:r>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6802" y="228600"/>
            <a:ext cx="6839583" cy="6324600"/>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0"/>
            <a:ext cx="8610600" cy="914400"/>
          </a:xfrm>
        </p:spPr>
        <p:txBody>
          <a:bodyPr/>
          <a:lstStyle/>
          <a:p>
            <a:r>
              <a:rPr lang="es-UY" sz="2400" dirty="0" smtClean="0"/>
              <a:t>Previsión de generación eólica en base de datos del viernes 20/3</a:t>
            </a:r>
            <a:endParaRPr lang="es-UY"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47" y="968213"/>
            <a:ext cx="9067800" cy="5927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8600"/>
            <a:ext cx="7772400" cy="1143000"/>
          </a:xfrm>
        </p:spPr>
        <p:txBody>
          <a:bodyPr/>
          <a:lstStyle/>
          <a:p>
            <a:r>
              <a:rPr lang="es-UY" dirty="0" smtClean="0"/>
              <a:t>Previsión de generación eólica en base de datos del viernes 20/3</a:t>
            </a:r>
            <a:endParaRPr lang="es-UY" dirty="0"/>
          </a:p>
        </p:txBody>
      </p:sp>
      <p:pic>
        <p:nvPicPr>
          <p:cNvPr id="20482"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534400" cy="2819400"/>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743704"/>
      </p:ext>
    </p:extLst>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2E9F721F-29A7-487D-A18B-01AFCB771C1D}" type="slidenum">
              <a:rPr lang="es-ES"/>
              <a:pPr algn="r"/>
              <a:t>15</a:t>
            </a:fld>
            <a:endParaRPr lang="es-ES"/>
          </a:p>
        </p:txBody>
      </p:sp>
      <p:sp>
        <p:nvSpPr>
          <p:cNvPr id="43010"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F908E4EE-F162-4985-B124-DFC9B8611422}" type="datetime1">
              <a:rPr lang="es-ES"/>
              <a:pPr/>
              <a:t>27/03/2015</a:t>
            </a:fld>
            <a:endParaRPr lang="es-ES"/>
          </a:p>
        </p:txBody>
      </p:sp>
      <p:sp>
        <p:nvSpPr>
          <p:cNvPr id="43011"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2AF5AD1C-177E-486D-B29D-51EFDCFA17D0}" type="slidenum">
              <a:rPr lang="es-ES"/>
              <a:pPr algn="r"/>
              <a:t>15</a:t>
            </a:fld>
            <a:endParaRPr lang="es-ES"/>
          </a:p>
        </p:txBody>
      </p:sp>
      <p:sp>
        <p:nvSpPr>
          <p:cNvPr id="43012"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3" name="1 Título"/>
          <p:cNvSpPr>
            <a:spLocks noGrp="1"/>
          </p:cNvSpPr>
          <p:nvPr>
            <p:ph type="title"/>
          </p:nvPr>
        </p:nvSpPr>
        <p:spPr>
          <a:xfrm>
            <a:off x="685800" y="381000"/>
            <a:ext cx="7772400" cy="1143000"/>
          </a:xfrm>
        </p:spPr>
        <p:txBody>
          <a:bodyPr/>
          <a:lstStyle/>
          <a:p>
            <a:r>
              <a:rPr lang="es-UY" sz="2400" smtClean="0"/>
              <a:t>Previsión temperaturas (Accuweather, viernes)</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105" y="1828799"/>
            <a:ext cx="5012488" cy="1449987"/>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105" y="3505200"/>
            <a:ext cx="5012488" cy="1447800"/>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Título"/>
          <p:cNvSpPr>
            <a:spLocks noGrp="1"/>
          </p:cNvSpPr>
          <p:nvPr>
            <p:ph type="title"/>
          </p:nvPr>
        </p:nvSpPr>
        <p:spPr>
          <a:xfrm>
            <a:off x="685800" y="228600"/>
            <a:ext cx="7772400" cy="1143000"/>
          </a:xfrm>
        </p:spPr>
        <p:txBody>
          <a:bodyPr/>
          <a:lstStyle/>
          <a:p>
            <a:r>
              <a:rPr lang="es-UY" sz="2400" smtClean="0"/>
              <a:t>Precipitaciones previstas para los próximos días, Fuente CPTEC (VIERNES)</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3382963" cy="4803775"/>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3411537" cy="4832350"/>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523998"/>
            <a:ext cx="3397250" cy="4803775"/>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545147"/>
            <a:ext cx="3403600" cy="4818062"/>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1539028"/>
            <a:ext cx="3403600" cy="4810125"/>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9703" y="1535112"/>
            <a:ext cx="3411537" cy="4810125"/>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1517650"/>
            <a:ext cx="3397250" cy="4810125"/>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gtEl>
                                        <p:attrNameLst>
                                          <p:attrName>style.visibility</p:attrName>
                                        </p:attrNameLst>
                                      </p:cBhvr>
                                      <p:to>
                                        <p:strVal val="visible"/>
                                      </p:to>
                                    </p:set>
                                    <p:anim calcmode="lin" valueType="num">
                                      <p:cBhvr additive="base">
                                        <p:cTn id="13" dur="500" fill="hold"/>
                                        <p:tgtEl>
                                          <p:spTgt spid="14339"/>
                                        </p:tgtEl>
                                        <p:attrNameLst>
                                          <p:attrName>ppt_x</p:attrName>
                                        </p:attrNameLst>
                                      </p:cBhvr>
                                      <p:tavLst>
                                        <p:tav tm="0">
                                          <p:val>
                                            <p:strVal val="#ppt_x"/>
                                          </p:val>
                                        </p:tav>
                                        <p:tav tm="100000">
                                          <p:val>
                                            <p:strVal val="#ppt_x"/>
                                          </p:val>
                                        </p:tav>
                                      </p:tavLst>
                                    </p:anim>
                                    <p:anim calcmode="lin" valueType="num">
                                      <p:cBhvr additive="base">
                                        <p:cTn id="14"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0"/>
                                        </p:tgtEl>
                                        <p:attrNameLst>
                                          <p:attrName>style.visibility</p:attrName>
                                        </p:attrNameLst>
                                      </p:cBhvr>
                                      <p:to>
                                        <p:strVal val="visible"/>
                                      </p:to>
                                    </p:set>
                                    <p:anim calcmode="lin" valueType="num">
                                      <p:cBhvr additive="base">
                                        <p:cTn id="19" dur="500" fill="hold"/>
                                        <p:tgtEl>
                                          <p:spTgt spid="14340"/>
                                        </p:tgtEl>
                                        <p:attrNameLst>
                                          <p:attrName>ppt_x</p:attrName>
                                        </p:attrNameLst>
                                      </p:cBhvr>
                                      <p:tavLst>
                                        <p:tav tm="0">
                                          <p:val>
                                            <p:strVal val="#ppt_x"/>
                                          </p:val>
                                        </p:tav>
                                        <p:tav tm="100000">
                                          <p:val>
                                            <p:strVal val="#ppt_x"/>
                                          </p:val>
                                        </p:tav>
                                      </p:tavLst>
                                    </p:anim>
                                    <p:anim calcmode="lin" valueType="num">
                                      <p:cBhvr additive="base">
                                        <p:cTn id="20"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41"/>
                                        </p:tgtEl>
                                        <p:attrNameLst>
                                          <p:attrName>style.visibility</p:attrName>
                                        </p:attrNameLst>
                                      </p:cBhvr>
                                      <p:to>
                                        <p:strVal val="visible"/>
                                      </p:to>
                                    </p:set>
                                    <p:anim calcmode="lin" valueType="num">
                                      <p:cBhvr additive="base">
                                        <p:cTn id="25" dur="500" fill="hold"/>
                                        <p:tgtEl>
                                          <p:spTgt spid="14341"/>
                                        </p:tgtEl>
                                        <p:attrNameLst>
                                          <p:attrName>ppt_x</p:attrName>
                                        </p:attrNameLst>
                                      </p:cBhvr>
                                      <p:tavLst>
                                        <p:tav tm="0">
                                          <p:val>
                                            <p:strVal val="#ppt_x"/>
                                          </p:val>
                                        </p:tav>
                                        <p:tav tm="100000">
                                          <p:val>
                                            <p:strVal val="#ppt_x"/>
                                          </p:val>
                                        </p:tav>
                                      </p:tavLst>
                                    </p:anim>
                                    <p:anim calcmode="lin" valueType="num">
                                      <p:cBhvr additive="base">
                                        <p:cTn id="26"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342"/>
                                        </p:tgtEl>
                                        <p:attrNameLst>
                                          <p:attrName>style.visibility</p:attrName>
                                        </p:attrNameLst>
                                      </p:cBhvr>
                                      <p:to>
                                        <p:strVal val="visible"/>
                                      </p:to>
                                    </p:set>
                                    <p:anim calcmode="lin" valueType="num">
                                      <p:cBhvr additive="base">
                                        <p:cTn id="31" dur="500" fill="hold"/>
                                        <p:tgtEl>
                                          <p:spTgt spid="14342"/>
                                        </p:tgtEl>
                                        <p:attrNameLst>
                                          <p:attrName>ppt_x</p:attrName>
                                        </p:attrNameLst>
                                      </p:cBhvr>
                                      <p:tavLst>
                                        <p:tav tm="0">
                                          <p:val>
                                            <p:strVal val="#ppt_x"/>
                                          </p:val>
                                        </p:tav>
                                        <p:tav tm="100000">
                                          <p:val>
                                            <p:strVal val="#ppt_x"/>
                                          </p:val>
                                        </p:tav>
                                      </p:tavLst>
                                    </p:anim>
                                    <p:anim calcmode="lin" valueType="num">
                                      <p:cBhvr additive="base">
                                        <p:cTn id="32"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43"/>
                                        </p:tgtEl>
                                        <p:attrNameLst>
                                          <p:attrName>style.visibility</p:attrName>
                                        </p:attrNameLst>
                                      </p:cBhvr>
                                      <p:to>
                                        <p:strVal val="visible"/>
                                      </p:to>
                                    </p:set>
                                    <p:anim calcmode="lin" valueType="num">
                                      <p:cBhvr additive="base">
                                        <p:cTn id="37" dur="500" fill="hold"/>
                                        <p:tgtEl>
                                          <p:spTgt spid="14343"/>
                                        </p:tgtEl>
                                        <p:attrNameLst>
                                          <p:attrName>ppt_x</p:attrName>
                                        </p:attrNameLst>
                                      </p:cBhvr>
                                      <p:tavLst>
                                        <p:tav tm="0">
                                          <p:val>
                                            <p:strVal val="#ppt_x"/>
                                          </p:val>
                                        </p:tav>
                                        <p:tav tm="100000">
                                          <p:val>
                                            <p:strVal val="#ppt_x"/>
                                          </p:val>
                                        </p:tav>
                                      </p:tavLst>
                                    </p:anim>
                                    <p:anim calcmode="lin" valueType="num">
                                      <p:cBhvr additive="base">
                                        <p:cTn id="38" dur="500" fill="hold"/>
                                        <p:tgtEl>
                                          <p:spTgt spid="1434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344"/>
                                        </p:tgtEl>
                                        <p:attrNameLst>
                                          <p:attrName>style.visibility</p:attrName>
                                        </p:attrNameLst>
                                      </p:cBhvr>
                                      <p:to>
                                        <p:strVal val="visible"/>
                                      </p:to>
                                    </p:set>
                                    <p:anim calcmode="lin" valueType="num">
                                      <p:cBhvr additive="base">
                                        <p:cTn id="43" dur="500" fill="hold"/>
                                        <p:tgtEl>
                                          <p:spTgt spid="14344"/>
                                        </p:tgtEl>
                                        <p:attrNameLst>
                                          <p:attrName>ppt_x</p:attrName>
                                        </p:attrNameLst>
                                      </p:cBhvr>
                                      <p:tavLst>
                                        <p:tav tm="0">
                                          <p:val>
                                            <p:strVal val="#ppt_x"/>
                                          </p:val>
                                        </p:tav>
                                        <p:tav tm="100000">
                                          <p:val>
                                            <p:strVal val="#ppt_x"/>
                                          </p:val>
                                        </p:tav>
                                      </p:tavLst>
                                    </p:anim>
                                    <p:anim calcmode="lin" valueType="num">
                                      <p:cBhvr additive="base">
                                        <p:cTn id="44"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52388" y="-76200"/>
            <a:ext cx="9072562" cy="1258888"/>
          </a:xfrm>
          <a:prstGeom prst="rect">
            <a:avLst/>
          </a:prstGeom>
          <a:noFill/>
          <a:ln w="9525">
            <a:noFill/>
            <a:round/>
            <a:headEnd/>
            <a:tailEnd/>
          </a:ln>
        </p:spPr>
        <p:txBody>
          <a:bodyPr lIns="90000" tIns="90864" rIns="90000" bIns="45000" anchor="ctr"/>
          <a:lstStyle/>
          <a:p>
            <a:pPr algn="ctr" defTabSz="449263" hangingPunct="0">
              <a:tabLst>
                <a:tab pos="723900" algn="l"/>
                <a:tab pos="1447800" algn="l"/>
                <a:tab pos="2171700" algn="l"/>
                <a:tab pos="2894013" algn="l"/>
                <a:tab pos="3617913" algn="l"/>
                <a:tab pos="4343400" algn="l"/>
                <a:tab pos="5067300" algn="l"/>
                <a:tab pos="5791200" algn="l"/>
                <a:tab pos="6515100" algn="l"/>
                <a:tab pos="7237413" algn="l"/>
                <a:tab pos="7961313" algn="l"/>
                <a:tab pos="8686800" algn="l"/>
              </a:tabLst>
            </a:pPr>
            <a:r>
              <a:rPr lang="es-ES" altLang="es-UY" sz="2400" b="1">
                <a:solidFill>
                  <a:srgbClr val="FF9900"/>
                </a:solidFill>
                <a:latin typeface="Tahoma" pitchFamily="34" charset="0"/>
              </a:rPr>
              <a:t>Acumulados previstos próximos 5 días</a:t>
            </a:r>
          </a:p>
        </p:txBody>
      </p:sp>
      <p:sp>
        <p:nvSpPr>
          <p:cNvPr id="46082" name="3 Marcador de texto"/>
          <p:cNvSpPr>
            <a:spLocks/>
          </p:cNvSpPr>
          <p:nvPr/>
        </p:nvSpPr>
        <p:spPr bwMode="auto">
          <a:xfrm>
            <a:off x="381000" y="1085850"/>
            <a:ext cx="4452937" cy="704850"/>
          </a:xfrm>
          <a:prstGeom prst="rect">
            <a:avLst/>
          </a:prstGeom>
          <a:noFill/>
          <a:ln w="9525">
            <a:noFill/>
            <a:round/>
            <a:headEnd/>
            <a:tailEnd/>
          </a:ln>
        </p:spPr>
        <p:txBody>
          <a:bodyPr lIns="0" tIns="52416" rIns="0" bIns="0" anchor="b"/>
          <a:lstStyle/>
          <a:p>
            <a:pPr algn="ctr" defTabSz="449263" eaLnBrk="0" hangingPunct="0">
              <a:spcBef>
                <a:spcPct val="20000"/>
              </a:spcBef>
            </a:pPr>
            <a:r>
              <a:rPr lang="es-UY" sz="2000" b="1" dirty="0">
                <a:solidFill>
                  <a:schemeClr val="accent2"/>
                </a:solidFill>
                <a:latin typeface="Tahoma" pitchFamily="34" charset="0"/>
              </a:rPr>
              <a:t>INMET		</a:t>
            </a:r>
          </a:p>
        </p:txBody>
      </p:sp>
      <p:sp>
        <p:nvSpPr>
          <p:cNvPr id="46083" name="5 Marcador de texto"/>
          <p:cNvSpPr>
            <a:spLocks/>
          </p:cNvSpPr>
          <p:nvPr/>
        </p:nvSpPr>
        <p:spPr bwMode="auto">
          <a:xfrm>
            <a:off x="4687888" y="1047750"/>
            <a:ext cx="4456112" cy="704850"/>
          </a:xfrm>
          <a:prstGeom prst="rect">
            <a:avLst/>
          </a:prstGeom>
          <a:noFill/>
          <a:ln w="9525">
            <a:noFill/>
            <a:round/>
            <a:headEnd/>
            <a:tailEnd/>
          </a:ln>
        </p:spPr>
        <p:txBody>
          <a:bodyPr lIns="0" tIns="52416" rIns="0" bIns="0" anchor="b"/>
          <a:lstStyle/>
          <a:p>
            <a:pPr algn="ctr" defTabSz="449263" eaLnBrk="0" hangingPunct="0">
              <a:spcBef>
                <a:spcPct val="20000"/>
              </a:spcBef>
            </a:pPr>
            <a:r>
              <a:rPr lang="es-UY" sz="2000" b="1">
                <a:solidFill>
                  <a:schemeClr val="accent2"/>
                </a:solidFill>
                <a:latin typeface="Tahoma" pitchFamily="34" charset="0"/>
              </a:rPr>
              <a:t>CPTEC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337" y="1905000"/>
            <a:ext cx="3593177" cy="4343400"/>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79" y="1868010"/>
            <a:ext cx="3593177" cy="4343400"/>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title"/>
          </p:nvPr>
        </p:nvSpPr>
        <p:spPr>
          <a:xfrm>
            <a:off x="593725" y="228600"/>
            <a:ext cx="7772400" cy="838200"/>
          </a:xfrm>
        </p:spPr>
        <p:txBody>
          <a:bodyPr/>
          <a:lstStyle/>
          <a:p>
            <a:r>
              <a:rPr lang="es-UY" dirty="0" smtClean="0"/>
              <a:t>Previsión aportes Salto Grande (Fuente CTM, viernes)</a:t>
            </a: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447799"/>
            <a:ext cx="7086600" cy="3446223"/>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DCC45E25-4A21-4E1E-B177-F81C1A174C54}" type="slidenum">
              <a:rPr lang="es-ES"/>
              <a:pPr algn="r"/>
              <a:t>2</a:t>
            </a:fld>
            <a:endParaRPr lang="es-ES" dirty="0"/>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4E5224A9-A006-4FDE-973A-063C1214CA2C}" type="datetime1">
              <a:rPr lang="es-ES"/>
              <a:pPr/>
              <a:t>27/03/2015</a:t>
            </a:fld>
            <a:endParaRPr lang="es-ES" dirty="0"/>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026C307A-8C3B-48C1-A9DD-D447147327E3}" type="slidenum">
              <a:rPr lang="es-ES"/>
              <a:pPr algn="r"/>
              <a:t>2</a:t>
            </a:fld>
            <a:endParaRPr lang="es-ES" dirty="0"/>
          </a:p>
        </p:txBody>
      </p:sp>
      <p:sp>
        <p:nvSpPr>
          <p:cNvPr id="29700" name="Rectangle 2"/>
          <p:cNvSpPr>
            <a:spLocks noGrp="1" noChangeArrowheads="1"/>
          </p:cNvSpPr>
          <p:nvPr>
            <p:ph type="title" idx="4294967295"/>
          </p:nvPr>
        </p:nvSpPr>
        <p:spPr>
          <a:xfrm>
            <a:off x="250825" y="1700213"/>
            <a:ext cx="8218488" cy="2722562"/>
          </a:xfrm>
        </p:spPr>
        <p:txBody>
          <a:bodyPr/>
          <a:lstStyle/>
          <a:p>
            <a:r>
              <a:rPr lang="es-UY" dirty="0" smtClean="0"/>
              <a:t>Resultados de la semana en curso:</a:t>
            </a:r>
            <a:br>
              <a:rPr lang="es-UY" dirty="0" smtClean="0"/>
            </a:br>
            <a:r>
              <a:rPr lang="es-UY" sz="2400" dirty="0" smtClean="0"/>
              <a:t>Comentarios generales</a:t>
            </a:r>
            <a:endParaRPr lang="es-ES" sz="24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C812609A-79FF-4929-AF0D-541202DAB362}" type="slidenum">
              <a:rPr lang="es-ES"/>
              <a:pPr algn="r"/>
              <a:t>20</a:t>
            </a:fld>
            <a:endParaRPr lang="es-ES"/>
          </a:p>
        </p:txBody>
      </p:sp>
      <p:sp>
        <p:nvSpPr>
          <p:cNvPr id="48130"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4525E201-9AD1-49DE-A417-79FD63B38774}" type="datetime1">
              <a:rPr lang="es-ES"/>
              <a:pPr/>
              <a:t>27/03/2015</a:t>
            </a:fld>
            <a:endParaRPr lang="es-ES"/>
          </a:p>
        </p:txBody>
      </p:sp>
      <p:sp>
        <p:nvSpPr>
          <p:cNvPr id="48131"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CA294066-14C3-46FD-BC91-A35E0052733E}" type="slidenum">
              <a:rPr lang="es-ES"/>
              <a:pPr algn="r"/>
              <a:t>20</a:t>
            </a:fld>
            <a:endParaRPr lang="es-ES"/>
          </a:p>
        </p:txBody>
      </p:sp>
      <p:sp>
        <p:nvSpPr>
          <p:cNvPr id="48132"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2015-13</a:t>
            </a:r>
            <a:br>
              <a:rPr lang="es-UY" sz="3600" dirty="0" smtClean="0"/>
            </a:br>
            <a:endParaRPr lang="es-ES" sz="3600"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a:xfrm>
            <a:off x="0" y="304800"/>
            <a:ext cx="8991600" cy="431800"/>
          </a:xfrm>
        </p:spPr>
        <p:txBody>
          <a:bodyPr/>
          <a:lstStyle/>
          <a:p>
            <a:r>
              <a:rPr lang="es-MX" sz="2800" smtClean="0"/>
              <a:t>Clase hidrológica, calculada con aportes sin lluvias previstas</a:t>
            </a:r>
            <a:endParaRPr lang="es-ES" sz="2800" smtClean="0"/>
          </a:p>
        </p:txBody>
      </p:sp>
      <p:sp>
        <p:nvSpPr>
          <p:cNvPr id="50178" name="Rectangle 3"/>
          <p:cNvSpPr>
            <a:spLocks noGrp="1" noChangeArrowheads="1"/>
          </p:cNvSpPr>
          <p:nvPr>
            <p:ph type="body" idx="4294967295"/>
          </p:nvPr>
        </p:nvSpPr>
        <p:spPr>
          <a:xfrm>
            <a:off x="-9525" y="990600"/>
            <a:ext cx="8991600" cy="914400"/>
          </a:xfrm>
        </p:spPr>
        <p:txBody>
          <a:bodyPr/>
          <a:lstStyle/>
          <a:p>
            <a:pPr>
              <a:lnSpc>
                <a:spcPct val="80000"/>
              </a:lnSpc>
            </a:pPr>
            <a:r>
              <a:rPr lang="es-UY" sz="1400" b="1" dirty="0" smtClean="0">
                <a:solidFill>
                  <a:schemeClr val="tx1"/>
                </a:solidFill>
              </a:rPr>
              <a:t>Clase hidrológica:  5 por 3 semanas y 4 en la ultima </a:t>
            </a:r>
          </a:p>
          <a:p>
            <a:pPr algn="just">
              <a:spcBef>
                <a:spcPts val="600"/>
              </a:spcBef>
              <a:spcAft>
                <a:spcPts val="0"/>
              </a:spcAft>
            </a:pPr>
            <a:r>
              <a:rPr lang="es-UY" sz="1400" b="1" dirty="0" smtClean="0">
                <a:solidFill>
                  <a:schemeClr val="tx1"/>
                </a:solidFill>
              </a:rPr>
              <a:t>Stock </a:t>
            </a:r>
            <a:r>
              <a:rPr lang="es-ES" sz="1400" b="1" dirty="0" smtClean="0">
                <a:solidFill>
                  <a:schemeClr val="tx1"/>
                </a:solidFill>
              </a:rPr>
              <a:t>stock 6 (77.62 </a:t>
            </a:r>
            <a:r>
              <a:rPr lang="es-ES" sz="1400" b="1" dirty="0">
                <a:solidFill>
                  <a:schemeClr val="tx1"/>
                </a:solidFill>
              </a:rPr>
              <a:t>m a 78.56 m</a:t>
            </a:r>
            <a:r>
              <a:rPr lang="es-ES" sz="1400" b="1" dirty="0" smtClean="0">
                <a:solidFill>
                  <a:schemeClr val="tx1"/>
                </a:solidFill>
              </a:rPr>
              <a:t>) </a:t>
            </a:r>
            <a:r>
              <a:rPr lang="es-UY" sz="1400" b="1" dirty="0" smtClean="0">
                <a:solidFill>
                  <a:schemeClr val="tx1"/>
                </a:solidFill>
              </a:rPr>
              <a:t>cota inicio semana de 77.9 m</a:t>
            </a:r>
          </a:p>
          <a:p>
            <a:pPr>
              <a:lnSpc>
                <a:spcPct val="80000"/>
              </a:lnSpc>
            </a:pPr>
            <a:r>
              <a:rPr lang="es-UY" sz="1400" b="1" dirty="0">
                <a:solidFill>
                  <a:schemeClr val="tx1"/>
                </a:solidFill>
              </a:rPr>
              <a:t>A</a:t>
            </a:r>
            <a:r>
              <a:rPr lang="es-UY" sz="1400" b="1" dirty="0" smtClean="0">
                <a:solidFill>
                  <a:schemeClr val="tx1"/>
                </a:solidFill>
              </a:rPr>
              <a:t>plica CAR 99 %</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28800"/>
            <a:ext cx="7467600" cy="4554619"/>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537325" y="1219200"/>
            <a:ext cx="2817813" cy="1905000"/>
          </a:xfrm>
        </p:spPr>
        <p:txBody>
          <a:bodyPr/>
          <a:lstStyle/>
          <a:p>
            <a:r>
              <a:rPr lang="es-MX" sz="2800" smtClean="0"/>
              <a:t>COSTO GENERACIÓN TÉRMICA</a:t>
            </a:r>
            <a:endParaRPr lang="es-ES" sz="2800" smtClean="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6222230" cy="3276600"/>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443056"/>
            <a:ext cx="4474346" cy="2990788"/>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title"/>
          </p:nvPr>
        </p:nvSpPr>
        <p:spPr>
          <a:xfrm>
            <a:off x="381000" y="152400"/>
            <a:ext cx="8534400" cy="914400"/>
          </a:xfrm>
        </p:spPr>
        <p:txBody>
          <a:bodyPr/>
          <a:lstStyle/>
          <a:p>
            <a:r>
              <a:rPr lang="es-MX" sz="2400" smtClean="0"/>
              <a:t>PREVISIÓN DE MANTENIMIENTOS</a:t>
            </a:r>
            <a:endParaRPr lang="es-ES" sz="2400" smtClean="0"/>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990600"/>
            <a:ext cx="8153400" cy="4809052"/>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Título"/>
          <p:cNvSpPr>
            <a:spLocks noGrp="1"/>
          </p:cNvSpPr>
          <p:nvPr>
            <p:ph type="title"/>
          </p:nvPr>
        </p:nvSpPr>
        <p:spPr/>
        <p:txBody>
          <a:bodyPr/>
          <a:lstStyle/>
          <a:p>
            <a:r>
              <a:rPr lang="es-UY" sz="4000" smtClean="0"/>
              <a:t>MODELOS</a:t>
            </a:r>
          </a:p>
        </p:txBody>
      </p:sp>
    </p:spTree>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Título"/>
          <p:cNvSpPr>
            <a:spLocks noGrp="1"/>
          </p:cNvSpPr>
          <p:nvPr>
            <p:ph type="title"/>
          </p:nvPr>
        </p:nvSpPr>
        <p:spPr/>
        <p:txBody>
          <a:bodyPr/>
          <a:lstStyle/>
          <a:p>
            <a:r>
              <a:rPr lang="es-UY" smtClean="0"/>
              <a:t>Opergen</a:t>
            </a:r>
          </a:p>
        </p:txBody>
      </p:sp>
    </p:spTree>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Título"/>
          <p:cNvSpPr>
            <a:spLocks noGrp="1"/>
          </p:cNvSpPr>
          <p:nvPr>
            <p:ph type="title"/>
          </p:nvPr>
        </p:nvSpPr>
        <p:spPr>
          <a:xfrm>
            <a:off x="685800" y="304800"/>
            <a:ext cx="7772400" cy="533400"/>
          </a:xfrm>
        </p:spPr>
        <p:txBody>
          <a:bodyPr/>
          <a:lstStyle/>
          <a:p>
            <a:r>
              <a:rPr lang="es-UY" dirty="0" smtClean="0"/>
              <a:t>Mediano plazo</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990600"/>
            <a:ext cx="8158163" cy="5004026"/>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Título"/>
          <p:cNvSpPr>
            <a:spLocks noGrp="1"/>
          </p:cNvSpPr>
          <p:nvPr>
            <p:ph type="title"/>
          </p:nvPr>
        </p:nvSpPr>
        <p:spPr>
          <a:xfrm>
            <a:off x="381000" y="228600"/>
            <a:ext cx="8229600" cy="533400"/>
          </a:xfrm>
        </p:spPr>
        <p:txBody>
          <a:bodyPr/>
          <a:lstStyle/>
          <a:p>
            <a:r>
              <a:rPr lang="es-UY" dirty="0" smtClean="0"/>
              <a:t>Caso libre</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990600"/>
            <a:ext cx="8686800" cy="4411763"/>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534400" cy="6479436"/>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064" y="304800"/>
            <a:ext cx="8915400" cy="685800"/>
          </a:xfrm>
        </p:spPr>
        <p:txBody>
          <a:bodyPr/>
          <a:lstStyle/>
          <a:p>
            <a:r>
              <a:rPr lang="es-UY" sz="2400" dirty="0" smtClean="0"/>
              <a:t>Ídem anterior pero con Motores,  5° y PTA forzados</a:t>
            </a:r>
            <a:endParaRPr lang="es-UY" sz="2400"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95400"/>
            <a:ext cx="8534400" cy="4334364"/>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565004"/>
      </p:ext>
    </p:extLst>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70A58DC1-E993-4D5D-AB79-FA14585B997A}" type="slidenum">
              <a:rPr lang="es-ES">
                <a:solidFill>
                  <a:srgbClr val="FFFFFF"/>
                </a:solidFill>
              </a:rPr>
              <a:pPr algn="r"/>
              <a:t>3</a:t>
            </a:fld>
            <a:endParaRPr lang="es-ES" dirty="0">
              <a:solidFill>
                <a:srgbClr val="FFFFFF"/>
              </a:solidFill>
            </a:endParaRPr>
          </a:p>
        </p:txBody>
      </p:sp>
      <p:sp>
        <p:nvSpPr>
          <p:cNvPr id="30722"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FE7674A0-82B1-49C0-A453-739B44FDDDEF}" type="datetime1">
              <a:rPr lang="es-ES">
                <a:solidFill>
                  <a:srgbClr val="FFFFFF"/>
                </a:solidFill>
              </a:rPr>
              <a:pPr/>
              <a:t>27/03/2015</a:t>
            </a:fld>
            <a:endParaRPr lang="es-ES" dirty="0">
              <a:solidFill>
                <a:srgbClr val="FFFFFF"/>
              </a:solidFill>
            </a:endParaRPr>
          </a:p>
        </p:txBody>
      </p:sp>
      <p:sp>
        <p:nvSpPr>
          <p:cNvPr id="30723"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E94F089A-1E24-4414-9825-3482A9372A46}" type="slidenum">
              <a:rPr lang="es-ES">
                <a:solidFill>
                  <a:srgbClr val="FFFFFF"/>
                </a:solidFill>
              </a:rPr>
              <a:pPr algn="r"/>
              <a:t>3</a:t>
            </a:fld>
            <a:endParaRPr lang="es-ES" dirty="0">
              <a:solidFill>
                <a:srgbClr val="FFFFFF"/>
              </a:solidFill>
            </a:endParaRPr>
          </a:p>
        </p:txBody>
      </p:sp>
      <p:sp>
        <p:nvSpPr>
          <p:cNvPr id="30724" name="Rectangle 2"/>
          <p:cNvSpPr>
            <a:spLocks noGrp="1" noChangeArrowheads="1"/>
          </p:cNvSpPr>
          <p:nvPr>
            <p:ph type="title" idx="4294967295"/>
          </p:nvPr>
        </p:nvSpPr>
        <p:spPr>
          <a:xfrm>
            <a:off x="-609600" y="115888"/>
            <a:ext cx="10134600" cy="647700"/>
          </a:xfrm>
        </p:spPr>
        <p:txBody>
          <a:bodyPr/>
          <a:lstStyle/>
          <a:p>
            <a:r>
              <a:rPr lang="es-UY" sz="2800" dirty="0" smtClean="0"/>
              <a:t>Resumen general de la semana </a:t>
            </a:r>
            <a:br>
              <a:rPr lang="es-UY" sz="2800" dirty="0" smtClean="0"/>
            </a:br>
            <a:r>
              <a:rPr lang="es-UY" sz="2800" dirty="0" smtClean="0"/>
              <a:t>12/15 </a:t>
            </a:r>
            <a:endParaRPr lang="es-ES" sz="2800" dirty="0" smtClean="0"/>
          </a:p>
        </p:txBody>
      </p:sp>
      <p:sp>
        <p:nvSpPr>
          <p:cNvPr id="30725" name="Rectangle 3"/>
          <p:cNvSpPr>
            <a:spLocks noGrp="1" noChangeArrowheads="1"/>
          </p:cNvSpPr>
          <p:nvPr>
            <p:ph type="body" idx="4294967295"/>
          </p:nvPr>
        </p:nvSpPr>
        <p:spPr>
          <a:xfrm>
            <a:off x="14056" y="762000"/>
            <a:ext cx="8886825" cy="5883275"/>
          </a:xfrm>
        </p:spPr>
        <p:txBody>
          <a:bodyPr/>
          <a:lstStyle/>
          <a:p>
            <a:pPr algn="just">
              <a:spcBef>
                <a:spcPts val="600"/>
              </a:spcBef>
              <a:spcAft>
                <a:spcPts val="0"/>
              </a:spcAft>
            </a:pPr>
            <a:r>
              <a:rPr lang="es-ES" sz="2000" dirty="0" smtClean="0">
                <a:latin typeface="Calibri"/>
                <a:ea typeface="Times New Roman"/>
                <a:cs typeface="Arial"/>
              </a:rPr>
              <a:t>El despacho semanal fue con térmico en la base hasta PTA, Terra a pleno, Palmar para cota de 37,3 m y salto Grande cerrando la demanda</a:t>
            </a:r>
          </a:p>
          <a:p>
            <a:pPr algn="just">
              <a:spcBef>
                <a:spcPts val="600"/>
              </a:spcBef>
              <a:spcAft>
                <a:spcPts val="0"/>
              </a:spcAft>
            </a:pPr>
            <a:r>
              <a:rPr lang="es-ES" sz="2000" dirty="0" smtClean="0">
                <a:latin typeface="Calibri"/>
                <a:ea typeface="Times New Roman"/>
                <a:cs typeface="Arial"/>
              </a:rPr>
              <a:t>Casi no se han producido precipitaciones en ninguna de las cuencas</a:t>
            </a:r>
          </a:p>
          <a:p>
            <a:pPr algn="just">
              <a:spcBef>
                <a:spcPts val="600"/>
              </a:spcBef>
              <a:spcAft>
                <a:spcPts val="0"/>
              </a:spcAft>
            </a:pPr>
            <a:r>
              <a:rPr lang="es-ES" sz="2000" dirty="0" smtClean="0">
                <a:latin typeface="Calibri"/>
                <a:ea typeface="Times New Roman"/>
                <a:cs typeface="Arial"/>
              </a:rPr>
              <a:t>Las </a:t>
            </a:r>
            <a:r>
              <a:rPr lang="es-ES" sz="2000" dirty="0">
                <a:latin typeface="Calibri"/>
                <a:ea typeface="Times New Roman"/>
                <a:cs typeface="Arial"/>
              </a:rPr>
              <a:t>precipitaciones del mes de marzo nuevamente serán muy bajas, siendo muy probable que en la represa Palmar el acumulado sea inferior al mínimo registrado en 20 años y en </a:t>
            </a:r>
            <a:r>
              <a:rPr lang="es-ES" sz="2000" dirty="0" err="1">
                <a:latin typeface="Calibri"/>
                <a:ea typeface="Times New Roman"/>
                <a:cs typeface="Arial"/>
              </a:rPr>
              <a:t>Baygorria</a:t>
            </a:r>
            <a:r>
              <a:rPr lang="es-ES" sz="2000" dirty="0">
                <a:latin typeface="Calibri"/>
                <a:ea typeface="Times New Roman"/>
                <a:cs typeface="Arial"/>
              </a:rPr>
              <a:t> apenas lo supera por algún </a:t>
            </a:r>
            <a:r>
              <a:rPr lang="es-ES" sz="2000" dirty="0" err="1">
                <a:latin typeface="Calibri"/>
                <a:ea typeface="Times New Roman"/>
                <a:cs typeface="Arial"/>
              </a:rPr>
              <a:t>mm.</a:t>
            </a:r>
            <a:r>
              <a:rPr lang="es-ES" sz="2000" dirty="0">
                <a:latin typeface="Calibri"/>
                <a:ea typeface="Times New Roman"/>
                <a:cs typeface="Arial"/>
              </a:rPr>
              <a:t> Cabe destacar que la presente situación se esta produciendo aún con la señal de niño.</a:t>
            </a:r>
            <a:endParaRPr lang="es-UY" sz="2000" dirty="0">
              <a:latin typeface="Arial"/>
              <a:ea typeface="Times New Roman"/>
              <a:cs typeface="Times New Roman"/>
            </a:endParaRPr>
          </a:p>
          <a:p>
            <a:pPr algn="just">
              <a:spcBef>
                <a:spcPts val="600"/>
              </a:spcBef>
              <a:spcAft>
                <a:spcPts val="0"/>
              </a:spcAft>
            </a:pPr>
            <a:r>
              <a:rPr lang="es-ES" sz="2000" dirty="0">
                <a:latin typeface="Calibri"/>
                <a:ea typeface="Times New Roman"/>
                <a:cs typeface="Arial"/>
              </a:rPr>
              <a:t>La 5° unidad de CB entro en paralelo pero actualmente esta indisponible, esperándose se resuelvan algunos inconvenientes para poder volver a encender a misma.</a:t>
            </a:r>
            <a:endParaRPr lang="es-UY" sz="2000" dirty="0">
              <a:latin typeface="Arial"/>
              <a:ea typeface="Times New Roman"/>
              <a:cs typeface="Times New Roman"/>
            </a:endParaRPr>
          </a:p>
          <a:p>
            <a:pPr algn="just">
              <a:spcBef>
                <a:spcPts val="600"/>
              </a:spcBef>
              <a:spcAft>
                <a:spcPts val="0"/>
              </a:spcAft>
            </a:pPr>
            <a:r>
              <a:rPr lang="es-ES" sz="2000" dirty="0">
                <a:latin typeface="Calibri"/>
                <a:ea typeface="Times New Roman"/>
                <a:cs typeface="Arial"/>
              </a:rPr>
              <a:t>La demanda ha sufrido una fuerte disminución debido al fuerte descenso de las temperaturas máximas que se venían registrando. Se estima que la demanda de la presente semana sea del orden de los 189 </a:t>
            </a:r>
            <a:r>
              <a:rPr lang="es-ES" sz="2000" dirty="0" err="1">
                <a:latin typeface="Calibri"/>
                <a:ea typeface="Times New Roman"/>
                <a:cs typeface="Arial"/>
              </a:rPr>
              <a:t>GWh</a:t>
            </a:r>
            <a:r>
              <a:rPr lang="es-ES" sz="2000" dirty="0">
                <a:latin typeface="Calibri"/>
                <a:ea typeface="Times New Roman"/>
                <a:cs typeface="Arial"/>
              </a:rPr>
              <a:t> contra los 213 </a:t>
            </a:r>
            <a:r>
              <a:rPr lang="es-ES" sz="2000" dirty="0" err="1">
                <a:latin typeface="Calibri"/>
                <a:ea typeface="Times New Roman"/>
                <a:cs typeface="Arial"/>
              </a:rPr>
              <a:t>GWh</a:t>
            </a:r>
            <a:r>
              <a:rPr lang="es-ES" sz="2000" dirty="0">
                <a:latin typeface="Calibri"/>
                <a:ea typeface="Times New Roman"/>
                <a:cs typeface="Arial"/>
              </a:rPr>
              <a:t> que se produjeron en la semana 11.</a:t>
            </a:r>
            <a:endParaRPr lang="es-UY" sz="2000" dirty="0">
              <a:latin typeface="Arial"/>
              <a:ea typeface="Times New Roman"/>
              <a:cs typeface="Times New Roman"/>
            </a:endParaRPr>
          </a:p>
          <a:p>
            <a:pPr algn="just">
              <a:spcBef>
                <a:spcPts val="600"/>
              </a:spcBef>
              <a:spcAft>
                <a:spcPts val="0"/>
              </a:spcAft>
            </a:pPr>
            <a:r>
              <a:rPr lang="es-ES" sz="2000" dirty="0">
                <a:latin typeface="Calibri"/>
                <a:ea typeface="Times New Roman"/>
                <a:cs typeface="Arial"/>
              </a:rPr>
              <a:t>CAMMESA en vista del descenso de temperaturas ha tomado muy poca energía de Salto Grande</a:t>
            </a:r>
          </a:p>
          <a:p>
            <a:pPr algn="just">
              <a:spcBef>
                <a:spcPts val="600"/>
              </a:spcBef>
              <a:spcAft>
                <a:spcPts val="0"/>
              </a:spcAft>
            </a:pPr>
            <a:r>
              <a:rPr lang="es-ES" sz="2000" dirty="0">
                <a:latin typeface="Calibri"/>
                <a:ea typeface="Times New Roman"/>
                <a:cs typeface="Arial"/>
              </a:rPr>
              <a:t>El promedio de aportes en SG será aprox. 2150 m3/s.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04800"/>
            <a:ext cx="8153400" cy="6190175"/>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112537"/>
      </p:ext>
    </p:extLst>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Título"/>
          <p:cNvSpPr>
            <a:spLocks noGrp="1"/>
          </p:cNvSpPr>
          <p:nvPr>
            <p:ph type="title"/>
          </p:nvPr>
        </p:nvSpPr>
        <p:spPr>
          <a:xfrm>
            <a:off x="609600" y="1981200"/>
            <a:ext cx="7772400" cy="685800"/>
          </a:xfrm>
        </p:spPr>
        <p:txBody>
          <a:bodyPr/>
          <a:lstStyle/>
          <a:p>
            <a:r>
              <a:rPr lang="es-UY" dirty="0" smtClean="0"/>
              <a:t>SIMSEE</a:t>
            </a:r>
          </a:p>
        </p:txBody>
      </p:sp>
    </p:spTree>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Título"/>
          <p:cNvSpPr>
            <a:spLocks noGrp="1"/>
          </p:cNvSpPr>
          <p:nvPr>
            <p:ph type="title"/>
          </p:nvPr>
        </p:nvSpPr>
        <p:spPr>
          <a:xfrm>
            <a:off x="0" y="152400"/>
            <a:ext cx="8839200" cy="685800"/>
          </a:xfrm>
        </p:spPr>
        <p:txBody>
          <a:bodyPr/>
          <a:lstStyle/>
          <a:p>
            <a:r>
              <a:rPr lang="es-UY" sz="2800" dirty="0" smtClean="0"/>
              <a:t>Caso </a:t>
            </a:r>
            <a:r>
              <a:rPr lang="es-UY" sz="2800" dirty="0" smtClean="0"/>
              <a:t>libre con </a:t>
            </a:r>
            <a:r>
              <a:rPr lang="es-UY" sz="2800" dirty="0" smtClean="0"/>
              <a:t>cota mínima en </a:t>
            </a:r>
            <a:r>
              <a:rPr lang="es-UY" sz="2800" dirty="0" smtClean="0"/>
              <a:t>Palmar 37,15m</a:t>
            </a:r>
            <a:endParaRPr lang="es-UY" sz="2800"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219200"/>
            <a:ext cx="8534400" cy="4843372"/>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47709"/>
            <a:ext cx="7620000" cy="6227864"/>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Título"/>
          <p:cNvSpPr>
            <a:spLocks noGrp="1"/>
          </p:cNvSpPr>
          <p:nvPr>
            <p:ph type="title"/>
          </p:nvPr>
        </p:nvSpPr>
        <p:spPr>
          <a:xfrm>
            <a:off x="0" y="76200"/>
            <a:ext cx="9144000" cy="762000"/>
          </a:xfrm>
        </p:spPr>
        <p:txBody>
          <a:bodyPr/>
          <a:lstStyle/>
          <a:p>
            <a:r>
              <a:rPr lang="es-UY" sz="2400" dirty="0" smtClean="0"/>
              <a:t>Ídem anterior pero sin vertido en Terra</a:t>
            </a: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762000"/>
            <a:ext cx="8763000" cy="4973104"/>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82519"/>
            <a:ext cx="7606280" cy="6216651"/>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4320" y="152400"/>
            <a:ext cx="7772400" cy="685800"/>
          </a:xfrm>
        </p:spPr>
        <p:txBody>
          <a:bodyPr/>
          <a:lstStyle/>
          <a:p>
            <a:r>
              <a:rPr lang="es-UY" dirty="0" err="1" smtClean="0"/>
              <a:t>Idem</a:t>
            </a:r>
            <a:r>
              <a:rPr lang="es-UY" dirty="0" smtClean="0"/>
              <a:t> caso 2 pero con PTA forzado a pleno</a:t>
            </a:r>
            <a:endParaRPr lang="es-UY"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599"/>
            <a:ext cx="8686800" cy="5355601"/>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1400816"/>
      </p:ext>
    </p:extLst>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78167"/>
            <a:ext cx="7193427" cy="6386512"/>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657777"/>
      </p:ext>
    </p:extLst>
  </p:cSld>
  <p:clrMapOvr>
    <a:masterClrMapping/>
  </p:clrMapOvr>
  <p:transition spd="slow">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381000"/>
          </a:xfrm>
        </p:spPr>
        <p:txBody>
          <a:bodyPr/>
          <a:lstStyle/>
          <a:p>
            <a:r>
              <a:rPr lang="es-UY" dirty="0" smtClean="0"/>
              <a:t>Ídem anterior pero sin 5°</a:t>
            </a:r>
            <a:endParaRPr lang="es-UY"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142999"/>
            <a:ext cx="8610600" cy="4886617"/>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819736"/>
      </p:ext>
    </p:extLst>
  </p:cSld>
  <p:clrMapOvr>
    <a:masterClrMapping/>
  </p:clrMapOvr>
  <p:transition spd="slow">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399"/>
            <a:ext cx="7864476" cy="6427677"/>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573653"/>
      </p:ext>
    </p:extLst>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76200" y="228600"/>
            <a:ext cx="8686800" cy="838200"/>
          </a:xfrm>
        </p:spPr>
        <p:txBody>
          <a:bodyPr/>
          <a:lstStyle/>
          <a:p>
            <a:pPr algn="ctr"/>
            <a:r>
              <a:rPr lang="es-UY" sz="2800" dirty="0" smtClean="0"/>
              <a:t>Perspectivas para la semana próxima N° 13/15</a:t>
            </a:r>
            <a:endParaRPr lang="es-ES" sz="2800" dirty="0" smtClean="0"/>
          </a:p>
        </p:txBody>
      </p:sp>
      <p:sp>
        <p:nvSpPr>
          <p:cNvPr id="32770" name="Rectangle 3"/>
          <p:cNvSpPr>
            <a:spLocks noGrp="1" noChangeArrowheads="1"/>
          </p:cNvSpPr>
          <p:nvPr>
            <p:ph type="body" sz="half" idx="2"/>
          </p:nvPr>
        </p:nvSpPr>
        <p:spPr>
          <a:xfrm>
            <a:off x="152400" y="1447800"/>
            <a:ext cx="8867313" cy="4038600"/>
          </a:xfrm>
        </p:spPr>
        <p:txBody>
          <a:bodyPr/>
          <a:lstStyle/>
          <a:p>
            <a:pPr marL="342900" lvl="0" indent="-342900" algn="just">
              <a:spcBef>
                <a:spcPts val="600"/>
              </a:spcBef>
              <a:spcAft>
                <a:spcPts val="0"/>
              </a:spcAft>
              <a:buFontTx/>
              <a:buChar char="•"/>
            </a:pPr>
            <a:r>
              <a:rPr lang="es-ES" sz="2000" dirty="0">
                <a:solidFill>
                  <a:srgbClr val="3333CC"/>
                </a:solidFill>
                <a:latin typeface="Calibri"/>
                <a:ea typeface="Times New Roman"/>
                <a:cs typeface="Arial"/>
              </a:rPr>
              <a:t>A la fecha no existen previsiones de precipitaciones de relevancia para ninguna de las </a:t>
            </a:r>
            <a:r>
              <a:rPr lang="es-ES" sz="2000" dirty="0" smtClean="0">
                <a:solidFill>
                  <a:srgbClr val="3333CC"/>
                </a:solidFill>
                <a:latin typeface="Calibri"/>
                <a:ea typeface="Times New Roman"/>
                <a:cs typeface="Arial"/>
              </a:rPr>
              <a:t>cuencas.</a:t>
            </a:r>
          </a:p>
          <a:p>
            <a:pPr marL="342900" lvl="0" indent="-342900" algn="just">
              <a:spcBef>
                <a:spcPts val="600"/>
              </a:spcBef>
              <a:spcAft>
                <a:spcPts val="0"/>
              </a:spcAft>
              <a:buFontTx/>
              <a:buChar char="•"/>
            </a:pPr>
            <a:r>
              <a:rPr lang="es-ES" sz="2000" dirty="0">
                <a:solidFill>
                  <a:srgbClr val="3333CC"/>
                </a:solidFill>
                <a:latin typeface="Calibri"/>
                <a:ea typeface="Times New Roman"/>
                <a:cs typeface="Arial"/>
              </a:rPr>
              <a:t>La previsión de temperaturas para la semana de Turismo es similar a la de la presente semana por lo que se estima la demanda semanal será de las más bajas del año y del entorno de los 180 </a:t>
            </a:r>
            <a:r>
              <a:rPr lang="es-ES" sz="2000" dirty="0" err="1">
                <a:solidFill>
                  <a:srgbClr val="3333CC"/>
                </a:solidFill>
                <a:latin typeface="Calibri"/>
                <a:ea typeface="Times New Roman"/>
                <a:cs typeface="Arial"/>
              </a:rPr>
              <a:t>GWh</a:t>
            </a:r>
            <a:r>
              <a:rPr lang="es-ES" sz="2000" dirty="0" smtClean="0">
                <a:solidFill>
                  <a:srgbClr val="3333CC"/>
                </a:solidFill>
                <a:latin typeface="Calibri"/>
                <a:ea typeface="Times New Roman"/>
                <a:cs typeface="Arial"/>
              </a:rPr>
              <a:t>.</a:t>
            </a:r>
            <a:endParaRPr lang="es-UY" sz="2000" dirty="0">
              <a:solidFill>
                <a:srgbClr val="3333CC"/>
              </a:solidFill>
              <a:latin typeface="Arial"/>
              <a:ea typeface="Times New Roman"/>
              <a:cs typeface="Times New Roman"/>
            </a:endParaRPr>
          </a:p>
        </p:txBody>
      </p:sp>
    </p:spTree>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546030" y="228600"/>
            <a:ext cx="2293170" cy="3429000"/>
          </a:xfrm>
        </p:spPr>
        <p:txBody>
          <a:bodyPr/>
          <a:lstStyle/>
          <a:p>
            <a:r>
              <a:rPr lang="es-UY" dirty="0" smtClean="0"/>
              <a:t>Mensual y tabla de valores de agua de </a:t>
            </a:r>
            <a:r>
              <a:rPr lang="es-UY" dirty="0" err="1" smtClean="0"/>
              <a:t>Opergen</a:t>
            </a:r>
            <a:endParaRPr lang="es-UY" dirty="0"/>
          </a:p>
        </p:txBody>
      </p:sp>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
            <a:ext cx="6546030" cy="4905376"/>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638800" y="4149724"/>
            <a:ext cx="2755360" cy="2708275"/>
          </a:xfrm>
          <a:prstGeom prst="rect">
            <a:avLst/>
          </a:prstGeom>
          <a:solidFill>
            <a:schemeClr val="bg1"/>
          </a:solidFill>
          <a:ln w="38100" cmpd="thinThick">
            <a:solidFill>
              <a:schemeClr val="tx1"/>
            </a:solidFill>
            <a:miter lim="800000"/>
            <a:headEnd/>
            <a:tailEnd/>
          </a:ln>
          <a:effectLst/>
        </p:spPr>
      </p:pic>
    </p:spTree>
    <p:extLst>
      <p:ext uri="{BB962C8B-B14F-4D97-AF65-F5344CB8AC3E}">
        <p14:creationId xmlns:p14="http://schemas.microsoft.com/office/powerpoint/2010/main" val="1897741831"/>
      </p:ext>
    </p:extLst>
  </p:cSld>
  <p:clrMapOvr>
    <a:masterClrMapping/>
  </p:clrMapOvr>
  <p:transition spd="slow">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D36BE538-395F-4688-A9DA-E96F6FD342A2}" type="slidenum">
              <a:rPr lang="es-ES"/>
              <a:pPr algn="r"/>
              <a:t>41</a:t>
            </a:fld>
            <a:endParaRPr lang="es-ES"/>
          </a:p>
        </p:txBody>
      </p:sp>
      <p:sp>
        <p:nvSpPr>
          <p:cNvPr id="67586"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D18B373D-A607-4B4D-BE21-CB905C38950F}" type="datetime1">
              <a:rPr lang="es-ES"/>
              <a:pPr/>
              <a:t>27/03/2015</a:t>
            </a:fld>
            <a:endParaRPr lang="es-ES"/>
          </a:p>
        </p:txBody>
      </p:sp>
      <p:sp>
        <p:nvSpPr>
          <p:cNvPr id="67587"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EA2FAF7C-924F-4C5D-BCD7-3DD5C8B85432}" type="slidenum">
              <a:rPr lang="es-ES"/>
              <a:pPr algn="r"/>
              <a:t>41</a:t>
            </a:fld>
            <a:endParaRPr lang="es-ES"/>
          </a:p>
        </p:txBody>
      </p:sp>
      <p:sp>
        <p:nvSpPr>
          <p:cNvPr id="67588"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13/15:</a:t>
            </a:r>
            <a:br>
              <a:rPr lang="es-UY" sz="3600" dirty="0" smtClean="0"/>
            </a:br>
            <a:r>
              <a:rPr lang="es-UY" sz="3600" dirty="0" smtClean="0"/>
              <a:t/>
            </a:r>
            <a:br>
              <a:rPr lang="es-UY" sz="3600" dirty="0" smtClean="0"/>
            </a:br>
            <a:endParaRPr lang="es-ES" sz="2000" dirty="0"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152400"/>
            <a:ext cx="7772400" cy="533400"/>
          </a:xfrm>
        </p:spPr>
        <p:txBody>
          <a:bodyPr/>
          <a:lstStyle/>
          <a:p>
            <a:r>
              <a:rPr lang="es-UY" dirty="0" smtClean="0"/>
              <a:t>Programa </a:t>
            </a:r>
            <a:r>
              <a:rPr lang="es-UY" dirty="0" smtClean="0"/>
              <a:t>semanal (</a:t>
            </a:r>
            <a:r>
              <a:rPr lang="es-UY" dirty="0" smtClean="0"/>
              <a:t>jueves)</a:t>
            </a:r>
            <a:endParaRPr lang="es-ES" sz="1800" dirty="0" smtClean="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2817"/>
          <a:stretch/>
        </p:blipFill>
        <p:spPr bwMode="auto">
          <a:xfrm>
            <a:off x="216557" y="838200"/>
            <a:ext cx="7773346" cy="4665956"/>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478" t="79782"/>
          <a:stretch/>
        </p:blipFill>
        <p:spPr bwMode="auto">
          <a:xfrm>
            <a:off x="181252" y="5681727"/>
            <a:ext cx="7433535" cy="795273"/>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09600" y="228600"/>
            <a:ext cx="7772400" cy="685800"/>
          </a:xfrm>
        </p:spPr>
        <p:txBody>
          <a:bodyPr/>
          <a:lstStyle/>
          <a:p>
            <a:r>
              <a:rPr lang="es-UY" smtClean="0"/>
              <a:t>Programa semanal</a:t>
            </a:r>
            <a:br>
              <a:rPr lang="es-UY" smtClean="0"/>
            </a:br>
            <a:endParaRPr lang="es-ES"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998" y="838200"/>
            <a:ext cx="7924800" cy="5133975"/>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685800" y="304800"/>
            <a:ext cx="7772400" cy="533400"/>
          </a:xfrm>
        </p:spPr>
        <p:txBody>
          <a:bodyPr/>
          <a:lstStyle/>
          <a:p>
            <a:r>
              <a:rPr lang="es-UY" smtClean="0"/>
              <a:t>Programa semanal</a:t>
            </a:r>
            <a:br>
              <a:rPr lang="es-UY" smtClean="0"/>
            </a:br>
            <a:endParaRPr lang="es-ES" smtClean="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62000"/>
            <a:ext cx="8043315" cy="5447358"/>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Título"/>
          <p:cNvSpPr>
            <a:spLocks noGrp="1"/>
          </p:cNvSpPr>
          <p:nvPr>
            <p:ph type="title"/>
          </p:nvPr>
        </p:nvSpPr>
        <p:spPr>
          <a:xfrm>
            <a:off x="-116936" y="216022"/>
            <a:ext cx="8686800" cy="1143000"/>
          </a:xfrm>
        </p:spPr>
        <p:txBody>
          <a:bodyPr/>
          <a:lstStyle/>
          <a:p>
            <a:r>
              <a:rPr lang="es-UY" smtClean="0"/>
              <a:t>Programa de principales trabajos en la red</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799"/>
            <a:ext cx="8748851" cy="3046195"/>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76200" y="228600"/>
            <a:ext cx="8686800" cy="304800"/>
          </a:xfrm>
        </p:spPr>
        <p:txBody>
          <a:bodyPr/>
          <a:lstStyle/>
          <a:p>
            <a:pPr algn="ctr"/>
            <a:r>
              <a:rPr lang="es-UY" sz="2800" dirty="0" smtClean="0"/>
              <a:t>Perspectivas para la semana próxima N° 13/15</a:t>
            </a:r>
            <a:endParaRPr lang="es-ES" sz="2800" dirty="0" smtClean="0"/>
          </a:p>
        </p:txBody>
      </p:sp>
      <p:sp>
        <p:nvSpPr>
          <p:cNvPr id="32770" name="Rectangle 3"/>
          <p:cNvSpPr>
            <a:spLocks noGrp="1" noChangeArrowheads="1"/>
          </p:cNvSpPr>
          <p:nvPr>
            <p:ph type="body" sz="half" idx="2"/>
          </p:nvPr>
        </p:nvSpPr>
        <p:spPr>
          <a:xfrm>
            <a:off x="28113" y="533400"/>
            <a:ext cx="9144000" cy="5867400"/>
          </a:xfrm>
        </p:spPr>
        <p:txBody>
          <a:bodyPr/>
          <a:lstStyle/>
          <a:p>
            <a:pPr algn="just">
              <a:spcBef>
                <a:spcPts val="600"/>
              </a:spcBef>
              <a:spcAft>
                <a:spcPts val="0"/>
              </a:spcAft>
            </a:pPr>
            <a:r>
              <a:rPr lang="es-ES" sz="1600" b="1" u="sng" dirty="0" smtClean="0">
                <a:latin typeface="Calibri"/>
                <a:ea typeface="Times New Roman"/>
                <a:cs typeface="Arial"/>
              </a:rPr>
              <a:t>Modelos</a:t>
            </a:r>
            <a:endParaRPr lang="es-UY" sz="1600" b="1" dirty="0">
              <a:latin typeface="Arial"/>
              <a:ea typeface="Times New Roman"/>
              <a:cs typeface="Times New Roman"/>
            </a:endParaRPr>
          </a:p>
          <a:p>
            <a:pPr marL="342900" lvl="0" indent="-342900" algn="just">
              <a:spcBef>
                <a:spcPts val="600"/>
              </a:spcBef>
              <a:spcAft>
                <a:spcPts val="0"/>
              </a:spcAft>
              <a:buFont typeface="Symbol"/>
              <a:buChar char=""/>
            </a:pPr>
            <a:r>
              <a:rPr lang="es-ES" sz="1600" b="1" dirty="0">
                <a:latin typeface="Calibri"/>
                <a:ea typeface="Times New Roman"/>
                <a:cs typeface="Arial"/>
              </a:rPr>
              <a:t>CPC</a:t>
            </a:r>
            <a:endParaRPr lang="es-UY" sz="1600" b="1" dirty="0">
              <a:latin typeface="Arial"/>
              <a:ea typeface="Times New Roman"/>
              <a:cs typeface="Times New Roman"/>
            </a:endParaRPr>
          </a:p>
          <a:p>
            <a:pPr marL="742950" lvl="1" indent="-285750" algn="just">
              <a:spcBef>
                <a:spcPts val="600"/>
              </a:spcBef>
              <a:spcAft>
                <a:spcPts val="0"/>
              </a:spcAft>
              <a:buFont typeface="Courier New"/>
              <a:buChar char="o"/>
            </a:pPr>
            <a:r>
              <a:rPr lang="es-ES" sz="1600" b="1" dirty="0">
                <a:latin typeface="Calibri"/>
                <a:ea typeface="Times New Roman"/>
                <a:cs typeface="Arial"/>
              </a:rPr>
              <a:t>Caso libre despacha Terra a pleno con cota final de 77.4 m, Palmar para cota </a:t>
            </a:r>
            <a:r>
              <a:rPr lang="es-ES" sz="1600" b="1" dirty="0" err="1">
                <a:latin typeface="Calibri"/>
                <a:ea typeface="Times New Roman"/>
                <a:cs typeface="Arial"/>
              </a:rPr>
              <a:t>minima</a:t>
            </a:r>
            <a:r>
              <a:rPr lang="es-ES" sz="1600" b="1" dirty="0">
                <a:latin typeface="Calibri"/>
                <a:ea typeface="Times New Roman"/>
                <a:cs typeface="Arial"/>
              </a:rPr>
              <a:t> permitida de 37.3 m, Motores de SB a pleno y 5° unidad de CB casi a pleno cerrando la demanda con Salto Grande y obtiene una cota de 32.7 m.</a:t>
            </a:r>
            <a:endParaRPr lang="es-UY" sz="1600" b="1" dirty="0">
              <a:latin typeface="Arial"/>
              <a:ea typeface="Times New Roman"/>
              <a:cs typeface="Times New Roman"/>
            </a:endParaRPr>
          </a:p>
          <a:p>
            <a:pPr marL="742950" lvl="1" indent="-285750" algn="just">
              <a:spcBef>
                <a:spcPts val="600"/>
              </a:spcBef>
              <a:spcAft>
                <a:spcPts val="0"/>
              </a:spcAft>
              <a:buFont typeface="Courier New"/>
              <a:buChar char="o"/>
            </a:pPr>
            <a:r>
              <a:rPr lang="es-ES" sz="1600" b="1" dirty="0">
                <a:latin typeface="Calibri"/>
                <a:ea typeface="Times New Roman"/>
                <a:cs typeface="Arial"/>
              </a:rPr>
              <a:t>Un caso idéntico al anterior pero forzando térmico hasta  PTA, obtiene un costo sensiblemente superior al del caso libre, puntalmente modula Terra y obtiene cota de SG de 34.85 m</a:t>
            </a:r>
            <a:endParaRPr lang="es-UY" sz="1600" b="1" dirty="0">
              <a:latin typeface="Arial"/>
              <a:ea typeface="Times New Roman"/>
              <a:cs typeface="Times New Roman"/>
            </a:endParaRPr>
          </a:p>
          <a:p>
            <a:pPr marL="342900" lvl="0" indent="-342900" algn="just">
              <a:spcBef>
                <a:spcPts val="600"/>
              </a:spcBef>
              <a:spcAft>
                <a:spcPts val="0"/>
              </a:spcAft>
              <a:buFont typeface="Symbol"/>
              <a:buChar char=""/>
            </a:pPr>
            <a:r>
              <a:rPr lang="es-ES" sz="1600" b="1" dirty="0" err="1">
                <a:latin typeface="Calibri"/>
                <a:ea typeface="Times New Roman"/>
                <a:cs typeface="Arial"/>
              </a:rPr>
              <a:t>SimSEE</a:t>
            </a:r>
            <a:r>
              <a:rPr lang="es-ES" sz="1600" b="1" dirty="0">
                <a:latin typeface="Calibri"/>
                <a:ea typeface="Times New Roman"/>
                <a:cs typeface="Arial"/>
              </a:rPr>
              <a:t> (Versión 440)</a:t>
            </a:r>
            <a:endParaRPr lang="es-UY" sz="1600" b="1" dirty="0">
              <a:latin typeface="Arial"/>
              <a:ea typeface="Times New Roman"/>
              <a:cs typeface="Times New Roman"/>
            </a:endParaRPr>
          </a:p>
          <a:p>
            <a:pPr marL="742950" lvl="1" indent="-285750" algn="just">
              <a:spcBef>
                <a:spcPts val="600"/>
              </a:spcBef>
              <a:spcAft>
                <a:spcPts val="0"/>
              </a:spcAft>
              <a:buFont typeface="Courier New"/>
              <a:buChar char="o"/>
            </a:pPr>
            <a:r>
              <a:rPr lang="es-ES" sz="1600" b="1" dirty="0">
                <a:latin typeface="Calibri"/>
                <a:ea typeface="Times New Roman"/>
                <a:cs typeface="Arial"/>
              </a:rPr>
              <a:t>Caso libre  con restricción de cota en Palmar, despacha a pleno Motores y 5° de CB,  PTA no a pleno (130 MW medios) y muy poquito de APR. El caso obtiene cotas de 34.6 m vistos en SG. El caso vierte en promedio 270 m3/s en Terra y la despacha a pleno.</a:t>
            </a:r>
            <a:endParaRPr lang="es-UY" sz="1600" b="1" dirty="0">
              <a:latin typeface="Arial"/>
              <a:ea typeface="Times New Roman"/>
              <a:cs typeface="Times New Roman"/>
            </a:endParaRPr>
          </a:p>
          <a:p>
            <a:pPr marL="742950" lvl="1" indent="-285750" algn="just">
              <a:spcBef>
                <a:spcPts val="600"/>
              </a:spcBef>
              <a:spcAft>
                <a:spcPts val="0"/>
              </a:spcAft>
              <a:buFont typeface="Courier New"/>
              <a:buChar char="o"/>
            </a:pPr>
            <a:r>
              <a:rPr lang="es-ES" sz="1600" b="1" dirty="0">
                <a:latin typeface="Calibri"/>
                <a:ea typeface="Times New Roman"/>
                <a:cs typeface="Arial"/>
              </a:rPr>
              <a:t>Caso idéntico al caso anterior pero sin habilitar el vertido en Terra, despacha a pleno Motores, 5° de CB y  PTA </a:t>
            </a:r>
            <a:r>
              <a:rPr lang="es-ES" sz="1600" b="1" dirty="0" smtClean="0">
                <a:latin typeface="Calibri"/>
                <a:ea typeface="Times New Roman"/>
                <a:cs typeface="Arial"/>
              </a:rPr>
              <a:t>(170 MW medios) y </a:t>
            </a:r>
            <a:r>
              <a:rPr lang="es-ES" sz="1600" b="1" dirty="0">
                <a:latin typeface="Calibri"/>
                <a:ea typeface="Times New Roman"/>
                <a:cs typeface="Arial"/>
              </a:rPr>
              <a:t>obtiene cotas de </a:t>
            </a:r>
            <a:r>
              <a:rPr lang="es-ES" sz="1600" b="1" dirty="0" smtClean="0">
                <a:latin typeface="Calibri"/>
                <a:ea typeface="Times New Roman"/>
                <a:cs typeface="Arial"/>
              </a:rPr>
              <a:t>34.5 </a:t>
            </a:r>
            <a:r>
              <a:rPr lang="es-ES" sz="1600" b="1" dirty="0">
                <a:latin typeface="Calibri"/>
                <a:ea typeface="Times New Roman"/>
                <a:cs typeface="Arial"/>
              </a:rPr>
              <a:t>m vistos en SG y </a:t>
            </a:r>
            <a:r>
              <a:rPr lang="es-ES" sz="1600" b="1" dirty="0" smtClean="0">
                <a:latin typeface="Calibri"/>
                <a:ea typeface="Times New Roman"/>
                <a:cs typeface="Arial"/>
              </a:rPr>
              <a:t>37.3 </a:t>
            </a:r>
            <a:r>
              <a:rPr lang="es-ES" sz="1600" b="1" dirty="0">
                <a:latin typeface="Calibri"/>
                <a:ea typeface="Times New Roman"/>
                <a:cs typeface="Arial"/>
              </a:rPr>
              <a:t>m en Palmar despachando Terra a pleno. </a:t>
            </a:r>
            <a:endParaRPr lang="es-UY" sz="1600" b="1" dirty="0">
              <a:latin typeface="Arial"/>
              <a:ea typeface="Times New Roman"/>
              <a:cs typeface="Times New Roman"/>
            </a:endParaRPr>
          </a:p>
          <a:p>
            <a:pPr marL="742950" lvl="1" indent="-285750" algn="just">
              <a:spcBef>
                <a:spcPts val="600"/>
              </a:spcBef>
              <a:spcAft>
                <a:spcPts val="0"/>
              </a:spcAft>
              <a:buFont typeface="Courier New"/>
              <a:buChar char="o"/>
            </a:pPr>
            <a:r>
              <a:rPr lang="es-ES" sz="1600" b="1" dirty="0" smtClean="0">
                <a:latin typeface="Calibri"/>
                <a:ea typeface="Times New Roman"/>
                <a:cs typeface="Arial"/>
              </a:rPr>
              <a:t>Ídem anterior pero con hasta PTA a pleno obtiene cotas de 35,1 m en SG y 37, 5 m en Palmar</a:t>
            </a:r>
          </a:p>
          <a:p>
            <a:pPr marL="742950" lvl="1" indent="-285750" algn="just">
              <a:spcBef>
                <a:spcPts val="600"/>
              </a:spcBef>
              <a:spcAft>
                <a:spcPts val="0"/>
              </a:spcAft>
              <a:buFont typeface="Courier New"/>
              <a:buChar char="o"/>
            </a:pPr>
            <a:r>
              <a:rPr lang="es-ES" sz="1600" b="1" dirty="0" smtClean="0">
                <a:latin typeface="Calibri"/>
                <a:ea typeface="Times New Roman"/>
                <a:cs typeface="Arial"/>
              </a:rPr>
              <a:t>Ídem </a:t>
            </a:r>
            <a:r>
              <a:rPr lang="es-ES" sz="1600" b="1" dirty="0">
                <a:latin typeface="Calibri"/>
                <a:ea typeface="Times New Roman"/>
                <a:cs typeface="Arial"/>
              </a:rPr>
              <a:t>anterior pero indisponiendo 5° unidad de CB, despacha térmico </a:t>
            </a:r>
            <a:r>
              <a:rPr lang="es-ES" sz="1600" b="1" dirty="0" smtClean="0">
                <a:latin typeface="Calibri"/>
                <a:ea typeface="Times New Roman"/>
                <a:cs typeface="Arial"/>
              </a:rPr>
              <a:t>disponible forzado </a:t>
            </a:r>
            <a:r>
              <a:rPr lang="es-ES" sz="1600" b="1" dirty="0">
                <a:latin typeface="Calibri"/>
                <a:ea typeface="Times New Roman"/>
                <a:cs typeface="Arial"/>
              </a:rPr>
              <a:t>a pleno </a:t>
            </a:r>
            <a:r>
              <a:rPr lang="es-ES" sz="1600" b="1" dirty="0" smtClean="0">
                <a:latin typeface="Calibri"/>
                <a:ea typeface="Times New Roman"/>
                <a:cs typeface="Arial"/>
              </a:rPr>
              <a:t> </a:t>
            </a:r>
            <a:r>
              <a:rPr lang="es-ES" sz="1600" b="1" dirty="0">
                <a:latin typeface="Calibri"/>
                <a:ea typeface="Times New Roman"/>
                <a:cs typeface="Arial"/>
              </a:rPr>
              <a:t>PTA, obteniendo cotas de 34.6 m en SG y </a:t>
            </a:r>
            <a:r>
              <a:rPr lang="es-ES" sz="1600" b="1" dirty="0" smtClean="0">
                <a:latin typeface="Calibri"/>
                <a:ea typeface="Times New Roman"/>
                <a:cs typeface="Arial"/>
              </a:rPr>
              <a:t>37,3 </a:t>
            </a:r>
            <a:r>
              <a:rPr lang="es-ES" sz="1600" b="1" dirty="0">
                <a:latin typeface="Calibri"/>
                <a:ea typeface="Times New Roman"/>
                <a:cs typeface="Arial"/>
              </a:rPr>
              <a:t>en Palmar</a:t>
            </a:r>
            <a:endParaRPr lang="es-UY" sz="1600" b="1" dirty="0">
              <a:latin typeface="Arial"/>
              <a:ea typeface="Times New Roman"/>
              <a:cs typeface="Times New Roman"/>
            </a:endParaRPr>
          </a:p>
          <a:p>
            <a:pPr marL="342900" lvl="0" indent="-342900" algn="just">
              <a:spcBef>
                <a:spcPts val="600"/>
              </a:spcBef>
              <a:spcAft>
                <a:spcPts val="0"/>
              </a:spcAft>
              <a:buFont typeface="Symbol"/>
              <a:buChar char=""/>
            </a:pPr>
            <a:r>
              <a:rPr lang="es-ES" sz="1600" b="1" dirty="0">
                <a:latin typeface="Calibri"/>
                <a:ea typeface="Times New Roman"/>
                <a:cs typeface="Arial"/>
              </a:rPr>
              <a:t>Análisis mensual,</a:t>
            </a:r>
            <a:endParaRPr lang="es-UY" sz="1600" b="1" dirty="0">
              <a:latin typeface="Arial"/>
              <a:ea typeface="Times New Roman"/>
              <a:cs typeface="Times New Roman"/>
            </a:endParaRPr>
          </a:p>
          <a:p>
            <a:pPr marL="742950" lvl="1" indent="-285750" algn="just">
              <a:spcBef>
                <a:spcPts val="600"/>
              </a:spcBef>
              <a:spcAft>
                <a:spcPts val="0"/>
              </a:spcAft>
              <a:buFont typeface="Courier New"/>
              <a:buChar char="o"/>
            </a:pPr>
            <a:r>
              <a:rPr lang="es-ES" sz="1600" b="1" dirty="0">
                <a:latin typeface="Calibri"/>
                <a:ea typeface="Times New Roman"/>
                <a:cs typeface="Arial"/>
              </a:rPr>
              <a:t> el mismo indica que en dicho escenario es necesario el despacho de PTA durante todo el mes y a partir de la semana 15 la aplicación de la metodología CAR implicaría el despacho de Térmico para cuidar Terra. Si se despacha Terra a pleno en dichas condiciones la cota final de la central dentro de 4 semanas es de 75.8 m</a:t>
            </a:r>
            <a:endParaRPr lang="es-UY" sz="1600" b="1" dirty="0">
              <a:effectLst/>
              <a:latin typeface="Arial"/>
              <a:ea typeface="Times New Roman"/>
              <a:cs typeface="Times New Roman"/>
            </a:endParaRPr>
          </a:p>
        </p:txBody>
      </p:sp>
    </p:spTree>
    <p:extLst>
      <p:ext uri="{BB962C8B-B14F-4D97-AF65-F5344CB8AC3E}">
        <p14:creationId xmlns:p14="http://schemas.microsoft.com/office/powerpoint/2010/main" val="2335150340"/>
      </p:ext>
    </p:extLst>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0" y="381000"/>
            <a:ext cx="9144000" cy="836613"/>
          </a:xfrm>
        </p:spPr>
        <p:txBody>
          <a:bodyPr/>
          <a:lstStyle/>
          <a:p>
            <a:r>
              <a:rPr lang="es-ES" sz="2800" smtClean="0"/>
              <a:t>DESPACHO PROPUESTO (viernes)</a:t>
            </a:r>
            <a:br>
              <a:rPr lang="es-ES" sz="2800" smtClean="0"/>
            </a:br>
            <a:endParaRPr lang="es-ES" sz="2000" smtClean="0"/>
          </a:p>
        </p:txBody>
      </p:sp>
      <p:sp>
        <p:nvSpPr>
          <p:cNvPr id="33794" name="Rectangle 3"/>
          <p:cNvSpPr>
            <a:spLocks noGrp="1" noChangeArrowheads="1"/>
          </p:cNvSpPr>
          <p:nvPr>
            <p:ph type="body" idx="4294967295"/>
          </p:nvPr>
        </p:nvSpPr>
        <p:spPr>
          <a:xfrm>
            <a:off x="228600" y="1143000"/>
            <a:ext cx="8763000" cy="5029200"/>
          </a:xfrm>
        </p:spPr>
        <p:txBody>
          <a:bodyPr/>
          <a:lstStyle/>
          <a:p>
            <a:pPr marL="0" indent="0" algn="just">
              <a:spcBef>
                <a:spcPts val="600"/>
              </a:spcBef>
              <a:spcAft>
                <a:spcPts val="0"/>
              </a:spcAft>
              <a:buNone/>
            </a:pPr>
            <a:r>
              <a:rPr lang="es-ES" dirty="0">
                <a:latin typeface="Calibri"/>
                <a:ea typeface="Times New Roman"/>
                <a:cs typeface="Arial"/>
              </a:rPr>
              <a:t>En vista que de lo antes expuesto se propone el siguiente despacho</a:t>
            </a:r>
            <a:r>
              <a:rPr lang="es-ES" dirty="0" smtClean="0">
                <a:latin typeface="Calibri"/>
                <a:ea typeface="Times New Roman"/>
                <a:cs typeface="Arial"/>
              </a:rPr>
              <a:t>:</a:t>
            </a:r>
            <a:endParaRPr lang="es-UY" dirty="0">
              <a:latin typeface="Arial"/>
              <a:ea typeface="Times New Roman"/>
              <a:cs typeface="Times New Roman"/>
            </a:endParaRPr>
          </a:p>
          <a:p>
            <a:pPr lvl="1" algn="just">
              <a:spcBef>
                <a:spcPts val="600"/>
              </a:spcBef>
              <a:spcAft>
                <a:spcPts val="0"/>
              </a:spcAft>
              <a:buFont typeface="Calibri"/>
              <a:buChar char="•"/>
            </a:pPr>
            <a:r>
              <a:rPr lang="es-ES" dirty="0">
                <a:latin typeface="Calibri"/>
                <a:ea typeface="Times New Roman"/>
                <a:cs typeface="Arial"/>
              </a:rPr>
              <a:t>Auto despachados. </a:t>
            </a:r>
            <a:endParaRPr lang="es-UY" dirty="0">
              <a:latin typeface="Arial"/>
              <a:ea typeface="Times New Roman"/>
              <a:cs typeface="Times New Roman"/>
            </a:endParaRPr>
          </a:p>
          <a:p>
            <a:pPr lvl="1" algn="just">
              <a:spcBef>
                <a:spcPts val="600"/>
              </a:spcBef>
              <a:spcAft>
                <a:spcPts val="0"/>
              </a:spcAft>
              <a:buFont typeface="Calibri"/>
              <a:buChar char="•"/>
            </a:pPr>
            <a:r>
              <a:rPr lang="es-ES" dirty="0">
                <a:latin typeface="Calibri"/>
                <a:ea typeface="Times New Roman"/>
                <a:cs typeface="Arial"/>
              </a:rPr>
              <a:t>Terra a pleno</a:t>
            </a:r>
            <a:endParaRPr lang="es-UY" dirty="0">
              <a:latin typeface="Arial"/>
              <a:ea typeface="Times New Roman"/>
              <a:cs typeface="Times New Roman"/>
            </a:endParaRPr>
          </a:p>
          <a:p>
            <a:pPr lvl="1" algn="just">
              <a:spcBef>
                <a:spcPts val="600"/>
              </a:spcBef>
              <a:spcAft>
                <a:spcPts val="0"/>
              </a:spcAft>
              <a:buFont typeface="Calibri"/>
              <a:buChar char="•"/>
            </a:pPr>
            <a:r>
              <a:rPr lang="es-ES" dirty="0">
                <a:latin typeface="Calibri"/>
                <a:ea typeface="Times New Roman"/>
                <a:cs typeface="Arial"/>
              </a:rPr>
              <a:t>Motores de Central Batlle a pleno</a:t>
            </a:r>
            <a:endParaRPr lang="es-UY" dirty="0">
              <a:latin typeface="Arial"/>
              <a:ea typeface="Times New Roman"/>
              <a:cs typeface="Times New Roman"/>
            </a:endParaRPr>
          </a:p>
          <a:p>
            <a:pPr lvl="1" algn="just">
              <a:spcBef>
                <a:spcPts val="600"/>
              </a:spcBef>
              <a:spcAft>
                <a:spcPts val="0"/>
              </a:spcAft>
              <a:buFont typeface="Calibri"/>
              <a:buChar char="•"/>
            </a:pPr>
            <a:r>
              <a:rPr lang="es-ES" dirty="0">
                <a:latin typeface="Calibri"/>
                <a:ea typeface="Times New Roman"/>
                <a:cs typeface="Arial"/>
              </a:rPr>
              <a:t>Generación distribuida </a:t>
            </a:r>
            <a:r>
              <a:rPr lang="es-ES" dirty="0" err="1">
                <a:latin typeface="Calibri"/>
                <a:ea typeface="Times New Roman"/>
                <a:cs typeface="Arial"/>
              </a:rPr>
              <a:t>convocable</a:t>
            </a:r>
            <a:endParaRPr lang="es-UY" dirty="0">
              <a:latin typeface="Arial"/>
              <a:ea typeface="Times New Roman"/>
              <a:cs typeface="Times New Roman"/>
            </a:endParaRPr>
          </a:p>
          <a:p>
            <a:pPr lvl="1" algn="just">
              <a:spcBef>
                <a:spcPts val="600"/>
              </a:spcBef>
              <a:spcAft>
                <a:spcPts val="0"/>
              </a:spcAft>
              <a:buFont typeface="Calibri"/>
              <a:buChar char="•"/>
            </a:pPr>
            <a:r>
              <a:rPr lang="es-ES" dirty="0">
                <a:latin typeface="Calibri"/>
                <a:ea typeface="Times New Roman"/>
                <a:cs typeface="Arial"/>
              </a:rPr>
              <a:t>PTA hasta pleno</a:t>
            </a:r>
            <a:endParaRPr lang="es-UY" dirty="0">
              <a:latin typeface="Arial"/>
              <a:ea typeface="Times New Roman"/>
              <a:cs typeface="Times New Roman"/>
            </a:endParaRPr>
          </a:p>
          <a:p>
            <a:pPr lvl="1" algn="just">
              <a:spcBef>
                <a:spcPts val="600"/>
              </a:spcBef>
              <a:spcAft>
                <a:spcPts val="0"/>
              </a:spcAft>
              <a:buFont typeface="Calibri"/>
              <a:buChar char="•"/>
            </a:pPr>
            <a:r>
              <a:rPr lang="es-ES" dirty="0">
                <a:latin typeface="Calibri"/>
                <a:ea typeface="Times New Roman"/>
                <a:cs typeface="Arial"/>
              </a:rPr>
              <a:t>Palmar hasta pleno con cota objetivo 37.3 m.</a:t>
            </a:r>
            <a:endParaRPr lang="es-UY" dirty="0">
              <a:latin typeface="Arial"/>
              <a:ea typeface="Times New Roman"/>
              <a:cs typeface="Times New Roman"/>
            </a:endParaRPr>
          </a:p>
          <a:p>
            <a:pPr lvl="1" algn="just">
              <a:spcBef>
                <a:spcPts val="600"/>
              </a:spcBef>
              <a:spcAft>
                <a:spcPts val="0"/>
              </a:spcAft>
              <a:buFont typeface="Calibri"/>
              <a:buChar char="•"/>
            </a:pPr>
            <a:r>
              <a:rPr lang="es-ES" dirty="0">
                <a:latin typeface="Calibri"/>
                <a:ea typeface="Times New Roman"/>
                <a:cs typeface="Arial"/>
              </a:rPr>
              <a:t>Salto cierra la demanda.</a:t>
            </a:r>
            <a:endParaRPr lang="es-UY" dirty="0">
              <a:effectLst/>
              <a:latin typeface="Arial"/>
              <a:ea typeface="Times New Roman"/>
              <a:cs typeface="Times New Roman"/>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E3494566-8BBE-4172-BCEB-0AF21BDEBCE3}" type="slidenum">
              <a:rPr lang="es-ES"/>
              <a:pPr algn="r"/>
              <a:t>7</a:t>
            </a:fld>
            <a:endParaRPr lang="es-ES"/>
          </a:p>
        </p:txBody>
      </p:sp>
      <p:sp>
        <p:nvSpPr>
          <p:cNvPr id="35842"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F443C3B2-4622-4997-9219-6949744C436D}" type="datetime1">
              <a:rPr lang="es-ES"/>
              <a:pPr/>
              <a:t>27/03/2015</a:t>
            </a:fld>
            <a:endParaRPr lang="es-ES"/>
          </a:p>
        </p:txBody>
      </p:sp>
      <p:sp>
        <p:nvSpPr>
          <p:cNvPr id="35843"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6ECE8066-71F5-4BDF-8B59-3F18787467BD}" type="slidenum">
              <a:rPr lang="es-ES"/>
              <a:pPr algn="r"/>
              <a:t>7</a:t>
            </a:fld>
            <a:endParaRPr lang="es-ES"/>
          </a:p>
        </p:txBody>
      </p:sp>
      <p:sp>
        <p:nvSpPr>
          <p:cNvPr id="35844" name="Rectangle 2"/>
          <p:cNvSpPr>
            <a:spLocks noGrp="1" noChangeArrowheads="1"/>
          </p:cNvSpPr>
          <p:nvPr>
            <p:ph type="title" idx="4294967295"/>
          </p:nvPr>
        </p:nvSpPr>
        <p:spPr>
          <a:xfrm>
            <a:off x="381000" y="2971800"/>
            <a:ext cx="8229600" cy="1384300"/>
          </a:xfrm>
        </p:spPr>
        <p:txBody>
          <a:bodyPr/>
          <a:lstStyle/>
          <a:p>
            <a:r>
              <a:rPr lang="es-UY" b="0" smtClean="0"/>
              <a:t>Resultados de la semana en curso:</a:t>
            </a:r>
            <a:r>
              <a:rPr lang="es-UY" smtClean="0"/>
              <a:t/>
            </a:r>
            <a:br>
              <a:rPr lang="es-UY" smtClean="0"/>
            </a:br>
            <a:r>
              <a:rPr lang="es-UY" sz="1800" smtClean="0"/>
              <a:t>Comparación ejecutado-programado</a:t>
            </a:r>
            <a:br>
              <a:rPr lang="es-UY" sz="1800" smtClean="0"/>
            </a:br>
            <a:r>
              <a:rPr lang="es-UY" sz="1800" smtClean="0"/>
              <a:t>.</a:t>
            </a:r>
            <a:br>
              <a:rPr lang="es-UY" sz="1800" smtClean="0"/>
            </a:br>
            <a:r>
              <a:rPr lang="es-UY" smtClean="0"/>
              <a:t/>
            </a:r>
            <a:br>
              <a:rPr lang="es-UY" smtClean="0"/>
            </a:br>
            <a:endParaRPr lang="es-ES" sz="2000" smtClean="0">
              <a:solidFill>
                <a:schemeClr val="tx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a:xfrm>
            <a:off x="552935" y="15536"/>
            <a:ext cx="8305800" cy="533400"/>
          </a:xfrm>
        </p:spPr>
        <p:txBody>
          <a:bodyPr/>
          <a:lstStyle/>
          <a:p>
            <a:r>
              <a:rPr lang="es-UY" sz="2400" dirty="0" smtClean="0"/>
              <a:t>Datos globales </a:t>
            </a:r>
            <a:r>
              <a:rPr lang="es-UY" sz="2400" dirty="0" smtClean="0"/>
              <a:t>semanales  (jueves</a:t>
            </a:r>
            <a:r>
              <a:rPr lang="es-UY" sz="2400" dirty="0" smtClean="0"/>
              <a:t>)</a:t>
            </a:r>
          </a:p>
        </p:txBody>
      </p:sp>
      <p:pic>
        <p:nvPicPr>
          <p:cNvPr id="1843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2619"/>
          <a:stretch/>
        </p:blipFill>
        <p:spPr bwMode="auto">
          <a:xfrm>
            <a:off x="152400" y="533400"/>
            <a:ext cx="6883890" cy="4114800"/>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676" t="20719"/>
          <a:stretch/>
        </p:blipFill>
        <p:spPr bwMode="auto">
          <a:xfrm>
            <a:off x="0" y="4724400"/>
            <a:ext cx="4705835" cy="1981530"/>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Título"/>
          <p:cNvSpPr>
            <a:spLocks noGrp="1"/>
          </p:cNvSpPr>
          <p:nvPr>
            <p:ph type="title"/>
          </p:nvPr>
        </p:nvSpPr>
        <p:spPr>
          <a:xfrm>
            <a:off x="0" y="228600"/>
            <a:ext cx="9144000" cy="685800"/>
          </a:xfrm>
        </p:spPr>
        <p:txBody>
          <a:bodyPr/>
          <a:lstStyle/>
          <a:p>
            <a:r>
              <a:rPr lang="es-ES" sz="2000" smtClean="0"/>
              <a:t>Comparación previsto-ejecutado suministro de la demanda </a:t>
            </a:r>
            <a:r>
              <a:rPr lang="es-ES" sz="2800" smtClean="0"/>
              <a:t/>
            </a:r>
            <a:br>
              <a:rPr lang="es-ES" sz="2800" smtClean="0"/>
            </a:br>
            <a:endParaRPr lang="es-UY" sz="2400" smtClean="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09600"/>
            <a:ext cx="4440973" cy="5919108"/>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09600"/>
            <a:ext cx="2209800" cy="5919108"/>
          </a:xfrm>
          <a:prstGeom prst="rect">
            <a:avLst/>
          </a:prstGeom>
          <a:noFill/>
          <a:ln w="381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159903</TotalTime>
  <Words>899</Words>
  <Application>Microsoft Office PowerPoint</Application>
  <PresentationFormat>Presentación en pantalla (4:3)</PresentationFormat>
  <Paragraphs>100</Paragraphs>
  <Slides>45</Slides>
  <Notes>7</Notes>
  <HiddenSlides>0</HiddenSlides>
  <MMClips>0</MMClips>
  <ScaleCrop>false</ScaleCrop>
  <HeadingPairs>
    <vt:vector size="4" baseType="variant">
      <vt:variant>
        <vt:lpstr>Tema</vt:lpstr>
      </vt:variant>
      <vt:variant>
        <vt:i4>2</vt:i4>
      </vt:variant>
      <vt:variant>
        <vt:lpstr>Títulos de diapositiva</vt:lpstr>
      </vt:variant>
      <vt:variant>
        <vt:i4>45</vt:i4>
      </vt:variant>
    </vt:vector>
  </HeadingPairs>
  <TitlesOfParts>
    <vt:vector size="47" baseType="lpstr">
      <vt:lpstr>Presentación en blanco</vt:lpstr>
      <vt:lpstr>Diseño personalizado</vt:lpstr>
      <vt:lpstr>Resultados de la semana en curso  y  programación de la semana 13  de 2015      V1  </vt:lpstr>
      <vt:lpstr>Resultados de la semana en curso: Comentarios generales</vt:lpstr>
      <vt:lpstr>Resumen general de la semana  12/15 </vt:lpstr>
      <vt:lpstr>Perspectivas para la semana próxima N° 13/15</vt:lpstr>
      <vt:lpstr>Perspectivas para la semana próxima N° 13/15</vt:lpstr>
      <vt:lpstr>DESPACHO PROPUESTO (viernes) </vt:lpstr>
      <vt:lpstr>Resultados de la semana en curso: Comparación ejecutado-programado .  </vt:lpstr>
      <vt:lpstr>Datos globales semanales  (jueves)</vt:lpstr>
      <vt:lpstr>Comparación previsto-ejecutado suministro de la demanda  </vt:lpstr>
      <vt:lpstr>Evolución de la demanda</vt:lpstr>
      <vt:lpstr>COMPARATIVO DE APORTES DE CENTRALES HIDRAULICAS SALTO GRANDE</vt:lpstr>
      <vt:lpstr>RIO NEGRO</vt:lpstr>
      <vt:lpstr>Previsión de generación eólica en base de datos del viernes 20/3</vt:lpstr>
      <vt:lpstr>Previsión de generación eólica en base de datos del viernes 20/3</vt:lpstr>
      <vt:lpstr>Semana próxima</vt:lpstr>
      <vt:lpstr>Previsión temperaturas (Accuweather, viernes)</vt:lpstr>
      <vt:lpstr>Precipitaciones previstas para los próximos días, Fuente CPTEC (VIERNES)</vt:lpstr>
      <vt:lpstr>Presentación de PowerPoint</vt:lpstr>
      <vt:lpstr>Previsión aportes Salto Grande (Fuente CTM, viernes)</vt:lpstr>
      <vt:lpstr>Programación semanal 2015-13 </vt:lpstr>
      <vt:lpstr>Clase hidrológica, calculada con aportes sin lluvias previstas</vt:lpstr>
      <vt:lpstr>COSTO GENERACIÓN TÉRMICA</vt:lpstr>
      <vt:lpstr>PREVISIÓN DE MANTENIMIENTOS</vt:lpstr>
      <vt:lpstr>MODELOS</vt:lpstr>
      <vt:lpstr>Opergen</vt:lpstr>
      <vt:lpstr>Mediano plazo</vt:lpstr>
      <vt:lpstr>Caso libre</vt:lpstr>
      <vt:lpstr>Presentación de PowerPoint</vt:lpstr>
      <vt:lpstr>Ídem anterior pero con Motores,  5° y PTA forzados</vt:lpstr>
      <vt:lpstr>Presentación de PowerPoint</vt:lpstr>
      <vt:lpstr>SIMSEE</vt:lpstr>
      <vt:lpstr>Caso libre con cota mínima en Palmar 37,15m</vt:lpstr>
      <vt:lpstr>Presentación de PowerPoint</vt:lpstr>
      <vt:lpstr>Ídem anterior pero sin vertido en Terra</vt:lpstr>
      <vt:lpstr>Presentación de PowerPoint</vt:lpstr>
      <vt:lpstr>Idem caso 2 pero con PTA forzado a pleno</vt:lpstr>
      <vt:lpstr>Presentación de PowerPoint</vt:lpstr>
      <vt:lpstr>Ídem anterior pero sin 5°</vt:lpstr>
      <vt:lpstr>Presentación de PowerPoint</vt:lpstr>
      <vt:lpstr>Mensual y tabla de valores de agua de Opergen</vt:lpstr>
      <vt:lpstr>Programa de generación de la semana 13/15:  </vt:lpstr>
      <vt:lpstr>Programa semanal (jueves)</vt:lpstr>
      <vt:lpstr>Programa semanal </vt:lpstr>
      <vt:lpstr>Programa semanal </vt:lpstr>
      <vt:lpstr>Programa de principales trabajos en la red</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pvogel</cp:lastModifiedBy>
  <cp:revision>3110</cp:revision>
  <dcterms:created xsi:type="dcterms:W3CDTF">2010-01-29T12:03:38Z</dcterms:created>
  <dcterms:modified xsi:type="dcterms:W3CDTF">2015-03-27T13:49:15Z</dcterms:modified>
</cp:coreProperties>
</file>