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45"/>
  </p:notesMasterIdLst>
  <p:handoutMasterIdLst>
    <p:handoutMasterId r:id="rId46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49" r:id="rId16"/>
    <p:sldId id="1350" r:id="rId17"/>
    <p:sldId id="1402" r:id="rId18"/>
    <p:sldId id="1005" r:id="rId19"/>
    <p:sldId id="1345" r:id="rId20"/>
    <p:sldId id="1346" r:id="rId21"/>
    <p:sldId id="1366" r:id="rId22"/>
    <p:sldId id="1367" r:id="rId23"/>
    <p:sldId id="1368" r:id="rId24"/>
    <p:sldId id="1369" r:id="rId25"/>
    <p:sldId id="1370" r:id="rId26"/>
    <p:sldId id="1371" r:id="rId27"/>
    <p:sldId id="1394" r:id="rId28"/>
    <p:sldId id="1399" r:id="rId29"/>
    <p:sldId id="1347" r:id="rId30"/>
    <p:sldId id="1401" r:id="rId31"/>
    <p:sldId id="1247" r:id="rId32"/>
    <p:sldId id="1009" r:id="rId33"/>
    <p:sldId id="1037" r:id="rId34"/>
    <p:sldId id="1313" r:id="rId35"/>
    <p:sldId id="1333" r:id="rId36"/>
    <p:sldId id="1334" r:id="rId37"/>
    <p:sldId id="1340" r:id="rId38"/>
    <p:sldId id="1341" r:id="rId39"/>
    <p:sldId id="1175" r:id="rId40"/>
    <p:sldId id="1133" r:id="rId41"/>
    <p:sldId id="1353" r:id="rId42"/>
    <p:sldId id="1354" r:id="rId43"/>
    <p:sldId id="1348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3CC"/>
    <a:srgbClr val="FF0000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157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08/04/2016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08/04/2016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08/04/2016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08/04/2016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08/04/2016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15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426566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806309"/>
            <a:ext cx="3908425" cy="33829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6940"/>
            <a:ext cx="3951287" cy="33956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6484612" cy="650557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81000" y="76200"/>
            <a:ext cx="10591800" cy="381000"/>
          </a:xfrm>
        </p:spPr>
        <p:txBody>
          <a:bodyPr/>
          <a:lstStyle/>
          <a:p>
            <a:r>
              <a:rPr lang="es-UY" sz="2400" dirty="0" smtClean="0"/>
              <a:t>Previsiones de generación eólica fecha 1/4/16</a:t>
            </a:r>
            <a:endParaRPr lang="es-UY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" y="609600"/>
            <a:ext cx="8797926" cy="20037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2667000"/>
            <a:ext cx="8797926" cy="20046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4729770"/>
            <a:ext cx="8789460" cy="197582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sz="2400" dirty="0" smtClean="0"/>
              <a:t>PRONOSTICOS SEMANA 15/16 (jueves)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1"/>
            <a:ext cx="8458201" cy="192354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0" y="2743200"/>
            <a:ext cx="8474009" cy="19011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1" y="4724400"/>
            <a:ext cx="8482641" cy="1905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s-UY" sz="2000" dirty="0" err="1" smtClean="0"/>
              <a:t>Hidrografo</a:t>
            </a:r>
            <a:r>
              <a:rPr lang="es-UY" sz="2000" dirty="0" smtClean="0"/>
              <a:t> Terra, actualizado jueves sin lluvias previstas.</a:t>
            </a:r>
            <a:endParaRPr lang="es-UY" sz="20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557837" cy="343298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2406"/>
            <a:ext cx="4491318" cy="279421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983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08/04/2016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1" y="2590800"/>
            <a:ext cx="8580049" cy="40243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6642466" cy="2590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kumimoji="0" 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</a:rPr>
              <a:t>Precipitaciones previstas para los próximos días, Fuente CPTEC </a:t>
            </a:r>
            <a:r>
              <a:rPr lang="pt-BR" sz="1800" dirty="0"/>
              <a:t>BRAMS (3 Dias) - (5 x 5 km)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</a:rPr>
              <a:t>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18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790486" cy="47228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</a:t>
            </a:r>
            <a:r>
              <a:rPr lang="pt-BR" sz="1800" dirty="0"/>
              <a:t>BRAMS (3 Dias) - (5 x 5 km) 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(</a:t>
            </a:r>
            <a:r>
              <a:rPr lang="es-UY" sz="1800" kern="0" dirty="0">
                <a:ea typeface="+mn-ea"/>
                <a:cs typeface="Arial" charset="0"/>
              </a:rPr>
              <a:t>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Sábado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0471"/>
            <a:ext cx="4013200" cy="49978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08/04/2016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 </a:t>
            </a:r>
            <a:r>
              <a:rPr lang="pt-BR" sz="1800" dirty="0"/>
              <a:t>BRAMS (3 Dias) - (5 x 5 km) 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(</a:t>
            </a:r>
            <a:r>
              <a:rPr lang="es-UY" sz="1800" kern="0" dirty="0">
                <a:ea typeface="+mn-ea"/>
                <a:cs typeface="Arial" charset="0"/>
              </a:rPr>
              <a:t>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Domingo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58" y="1371600"/>
            <a:ext cx="4095750" cy="51085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viernes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143000"/>
            <a:ext cx="4095750" cy="51006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081463" cy="51006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 Domingo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8467"/>
            <a:ext cx="4087813" cy="51228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INMET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lunes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081463" cy="51006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INMET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08" y="1219200"/>
            <a:ext cx="4081463" cy="51006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lvl="0">
              <a:defRPr/>
            </a:pPr>
            <a:r>
              <a:rPr lang="es-UY" sz="1800" dirty="0">
                <a:cs typeface="Arial" charset="0"/>
              </a:rPr>
              <a:t>Precipitaciones previstas para los próximos días, Fuente </a:t>
            </a:r>
            <a:r>
              <a:rPr lang="es-UY" sz="1800" dirty="0" smtClean="0">
                <a:cs typeface="Arial" charset="0"/>
              </a:rPr>
              <a:t>INMET </a:t>
            </a:r>
            <a:r>
              <a:rPr lang="es-UY" sz="1800" dirty="0">
                <a:cs typeface="Arial" charset="0"/>
              </a:rPr>
              <a:t>(actualizado viernes)</a:t>
            </a:r>
            <a:br>
              <a:rPr lang="es-UY" sz="1800" dirty="0">
                <a:cs typeface="Arial" charset="0"/>
              </a:rPr>
            </a:br>
            <a:r>
              <a:rPr lang="es-UY" sz="1800" dirty="0" smtClean="0">
                <a:cs typeface="Arial" charset="0"/>
              </a:rPr>
              <a:t>miércoles</a:t>
            </a:r>
            <a:r>
              <a:rPr lang="es-UY" dirty="0">
                <a:cs typeface="Arial" charset="0"/>
              </a:rPr>
              <a:t/>
            </a:r>
            <a:br>
              <a:rPr lang="es-UY" dirty="0">
                <a:cs typeface="Arial" charset="0"/>
              </a:rPr>
            </a:br>
            <a:endParaRPr lang="es-U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066800"/>
            <a:ext cx="4095750" cy="51085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(jueves)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4087813" cy="50942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Acumulados precipitaciones fuentes CPTEC E INMET, 5 Y 7 </a:t>
            </a:r>
            <a:r>
              <a:rPr lang="es-UY" sz="2400" b="1" kern="0" dirty="0" err="1">
                <a:solidFill>
                  <a:srgbClr val="FF9900"/>
                </a:solidFill>
                <a:latin typeface="Tahoma"/>
              </a:rPr>
              <a:t>dias</a:t>
            </a:r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 respectivamente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63134"/>
            <a:ext cx="3931047" cy="468206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46201"/>
            <a:ext cx="3956447" cy="468206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1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6" y="1371600"/>
            <a:ext cx="7226371" cy="4038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3810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14/16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09600"/>
            <a:ext cx="8763000" cy="6248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ha sido básicamente hidráulico.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A causa de la escasa potencia de Salto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Grande debido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al vertimiento en esta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central y las pruebas de la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fue necesario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despachar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algunas unidades térmicas y en ocasiones se solicitó apoyo a Argentina con energía en modo devolución.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En el día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jueves se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realizaron pruebas de la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de Melo con dirección Uruguay Brasil y en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estos momentos se están realizando transferencias desde Brasil a Uruguay.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han producido importantes precipitaciones </a:t>
            </a: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en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todas las cuencas las que provocaron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aumento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de cotas en todos los lagos del río Negro </a:t>
            </a:r>
            <a:endParaRPr lang="es-ES" sz="18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llegándose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a verter en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Baygorria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durante el jueves.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 continuado exportando a Argentina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energía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 excedente fundamentalmente de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Salto Grande.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Durante </a:t>
            </a:r>
            <a:r>
              <a:rPr lang="es-ES" sz="1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la semana el despacho ha sido con generación hidráulica sin la necesidad de despachar térmico por potencia. Se ha despachado si para realizar las pruebas de la </a:t>
            </a:r>
            <a:r>
              <a:rPr lang="es-ES" sz="1800" dirty="0" err="1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de Melo dirección UY- BR.</a:t>
            </a:r>
            <a:endParaRPr lang="es-UY" sz="18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Adicionalmente el jueves por operar el SIN con el anillo en 150 KV abierto en Montevideo se despacho motores de CB, los mismos se pasaron a exportación cuando Argentina solicito Térmico.</a:t>
            </a:r>
            <a:endParaRPr lang="es-UY" sz="18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El miércoles y el jueves (a la fecha) se exporto en modalidad devolución a Argentina energía hidráulica.</a:t>
            </a:r>
            <a:endParaRPr lang="es-UY" sz="18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Las pruebas de la </a:t>
            </a:r>
            <a:r>
              <a:rPr lang="es-ES" sz="1800" dirty="0" err="1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dirección UY-BR prácticamente han finalizado quedando pendientes algunos pequeños detalles</a:t>
            </a:r>
            <a:r>
              <a:rPr lang="es-ES" sz="1800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Para el día de hoy existe una alerta </a:t>
            </a:r>
            <a:r>
              <a:rPr lang="es-ES" sz="1800" dirty="0" err="1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meteorologica</a:t>
            </a:r>
            <a:r>
              <a:rPr lang="es-ES" sz="1800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por lluvias importantes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18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78626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08/04/2016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2016-15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2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6037"/>
            <a:ext cx="6482850" cy="4983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4444"/>
            <a:ext cx="4319592" cy="28844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2400" y="142875"/>
            <a:ext cx="8884530" cy="695325"/>
          </a:xfrm>
        </p:spPr>
        <p:txBody>
          <a:bodyPr/>
          <a:lstStyle/>
          <a:p>
            <a:r>
              <a:rPr lang="es-UY" sz="2000" dirty="0" smtClean="0"/>
              <a:t>Caso libre sin considerar lluvias previstas y vertido en SG</a:t>
            </a:r>
            <a:endParaRPr lang="es-UY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0259"/>
            <a:ext cx="8409301" cy="4648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52659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7165"/>
            <a:ext cx="8610600" cy="551078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"/>
            <a:ext cx="7391400" cy="656227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08/04/2016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37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15/16: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5928783" cy="42459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84" y="3886200"/>
            <a:ext cx="3003348" cy="2971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39630"/>
            <a:ext cx="8034338" cy="501829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15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4648200"/>
          </a:xfrm>
        </p:spPr>
        <p:txBody>
          <a:bodyPr/>
          <a:lstStyle/>
          <a:p>
            <a:r>
              <a:rPr lang="es-ES" sz="2000" dirty="0"/>
              <a:t>La programación de la semana está determinada por los aportes y vertidos de SG declarados por CTM y los pronósticos de </a:t>
            </a:r>
            <a:r>
              <a:rPr lang="es-ES" sz="2000" dirty="0" smtClean="0"/>
              <a:t>precipitaciones para ambas cuencas de interés.</a:t>
            </a:r>
            <a:endParaRPr lang="es-UY" sz="2000" dirty="0"/>
          </a:p>
          <a:p>
            <a:r>
              <a:rPr lang="es-ES" sz="2000" dirty="0"/>
              <a:t>Existen muy importantes pronósticos de precipitaciones para la semana entrante para todas las cuencas. En Salto Grande según el modelo GSF-1 se </a:t>
            </a:r>
            <a:r>
              <a:rPr lang="es-ES" sz="2000" dirty="0" smtClean="0"/>
              <a:t>preveía el jueves </a:t>
            </a:r>
            <a:r>
              <a:rPr lang="es-ES" sz="2000" dirty="0"/>
              <a:t>un pico del orden de 21500 m3/s. De concretarse este pronóstico esto prolongaría en el tiempo el problema de baja potencia en esta central</a:t>
            </a:r>
            <a:r>
              <a:rPr lang="es-ES" sz="2000" dirty="0" smtClean="0"/>
              <a:t>.</a:t>
            </a:r>
            <a:endParaRPr lang="es-UY" sz="2000" dirty="0"/>
          </a:p>
          <a:p>
            <a:r>
              <a:rPr lang="es-ES" sz="2000" dirty="0"/>
              <a:t>Las temperaturas serán </a:t>
            </a:r>
            <a:r>
              <a:rPr lang="es-ES" sz="2000" dirty="0" smtClean="0"/>
              <a:t>las medias de la época </a:t>
            </a:r>
            <a:r>
              <a:rPr lang="es-ES" sz="2000" dirty="0"/>
              <a:t>por lo que las demandas continuaran siendo bajas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Se </a:t>
            </a:r>
            <a:r>
              <a:rPr lang="es-ES" sz="2000" dirty="0" err="1" smtClean="0"/>
              <a:t>preve</a:t>
            </a:r>
            <a:r>
              <a:rPr lang="es-ES" sz="2000" dirty="0" smtClean="0"/>
              <a:t> la realización de pruebas de la </a:t>
            </a:r>
            <a:r>
              <a:rPr lang="es-ES" sz="2000" dirty="0" err="1" smtClean="0"/>
              <a:t>conversora</a:t>
            </a:r>
            <a:r>
              <a:rPr lang="es-ES" sz="2000" dirty="0" smtClean="0"/>
              <a:t> de Melo en ambos sentidos.</a:t>
            </a:r>
            <a:endParaRPr lang="es-UY" sz="2000" dirty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2000" dirty="0" smtClean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7870"/>
            <a:ext cx="7696200" cy="58510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6750" y="152400"/>
            <a:ext cx="7772400" cy="6096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3072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06899" cy="48005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lvl="0"/>
            <a:r>
              <a:rPr lang="es-ES" b="1" dirty="0"/>
              <a:t>Modelos</a:t>
            </a:r>
            <a:endParaRPr lang="es-UY" b="1" dirty="0"/>
          </a:p>
          <a:p>
            <a:pPr lvl="0"/>
            <a:r>
              <a:rPr lang="es-ES" b="1" dirty="0"/>
              <a:t>Comentarios </a:t>
            </a:r>
            <a:endParaRPr lang="es-UY" b="1" dirty="0"/>
          </a:p>
          <a:p>
            <a:pPr lvl="0"/>
            <a:r>
              <a:rPr lang="es-ES" sz="2000" dirty="0"/>
              <a:t>MP/CPC</a:t>
            </a:r>
            <a:endParaRPr lang="es-UY" sz="2000" dirty="0"/>
          </a:p>
          <a:p>
            <a:pPr lvl="1"/>
            <a:r>
              <a:rPr lang="es-ES" sz="2000" dirty="0">
                <a:solidFill>
                  <a:srgbClr val="3333CC"/>
                </a:solidFill>
              </a:rPr>
              <a:t>Se corrió un caso libre con aportes sin lluvias y se observó que el modelo </a:t>
            </a:r>
            <a:r>
              <a:rPr lang="es-ES" sz="2000" dirty="0">
                <a:solidFill>
                  <a:srgbClr val="3333CC"/>
                </a:solidFill>
              </a:rPr>
              <a:t>cierra la demanda con Terra y Palmar.</a:t>
            </a:r>
            <a:endParaRPr lang="es-UY" sz="2000" dirty="0">
              <a:solidFill>
                <a:srgbClr val="3333CC"/>
              </a:solidFill>
            </a:endParaRPr>
          </a:p>
          <a:p>
            <a:pPr lvl="0"/>
            <a:r>
              <a:rPr lang="es-ES" sz="2000" dirty="0" err="1"/>
              <a:t>SimSee</a:t>
            </a:r>
            <a:endParaRPr lang="es-UY" sz="2000" dirty="0"/>
          </a:p>
          <a:p>
            <a:pPr lvl="1"/>
            <a:r>
              <a:rPr lang="es-ES" sz="2000" dirty="0" smtClean="0">
                <a:solidFill>
                  <a:srgbClr val="3333CC"/>
                </a:solidFill>
              </a:rPr>
              <a:t>Ídem pero solo cierra la demanda con Palmar.</a:t>
            </a:r>
            <a:endParaRPr lang="es-UY" sz="2000" dirty="0">
              <a:solidFill>
                <a:srgbClr val="3333CC"/>
              </a:solidFill>
            </a:endParaRPr>
          </a:p>
          <a:p>
            <a:pPr lvl="0"/>
            <a:endParaRPr lang="es-ES" sz="20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latin typeface="Calibri"/>
                <a:ea typeface="Times New Roman"/>
                <a:cs typeface="Arial"/>
              </a:rPr>
              <a:t>De acuerdo a lo anterior el despacho propuesto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es </a:t>
            </a:r>
            <a:r>
              <a:rPr lang="es-ES" dirty="0">
                <a:latin typeface="Calibri"/>
                <a:ea typeface="Times New Roman"/>
                <a:cs typeface="Arial"/>
              </a:rPr>
              <a:t>el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siguientes evaluar el lunes:</a:t>
            </a:r>
            <a:r>
              <a:rPr lang="es-ES" dirty="0">
                <a:latin typeface="Arial"/>
                <a:ea typeface="Times New Roman"/>
                <a:cs typeface="Times New Roman"/>
              </a:rPr>
              <a:t> 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Auto despachados.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UY" dirty="0" smtClean="0">
                <a:latin typeface="Calibri"/>
                <a:ea typeface="Times New Roman"/>
                <a:cs typeface="Arial"/>
              </a:rPr>
              <a:t>Salto a pleno exportando excedentes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UY" dirty="0">
                <a:latin typeface="Calibri"/>
                <a:ea typeface="Times New Roman"/>
                <a:cs typeface="Arial"/>
              </a:rPr>
              <a:t>Palmar cierra </a:t>
            </a:r>
            <a:r>
              <a:rPr lang="es-UY" dirty="0" smtClean="0">
                <a:latin typeface="Calibri"/>
                <a:ea typeface="Times New Roman"/>
                <a:cs typeface="Arial"/>
              </a:rPr>
              <a:t>demanda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Calibri"/>
              <a:ea typeface="Times New Roman"/>
              <a:cs typeface="Arial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Calibri"/>
              <a:ea typeface="Times New Roman"/>
              <a:cs typeface="Arial"/>
            </a:endParaRPr>
          </a:p>
          <a:p>
            <a:pPr marL="457200" lvl="1" indent="0" algn="just">
              <a:spcBef>
                <a:spcPts val="600"/>
              </a:spcBef>
              <a:spcAft>
                <a:spcPts val="0"/>
              </a:spcAft>
              <a:buNone/>
            </a:pPr>
            <a:endParaRPr lang="es-UY" dirty="0"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08/04/2016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715000" cy="40928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40667"/>
            <a:ext cx="3028950" cy="29971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sp>
        <p:nvSpPr>
          <p:cNvPr id="8" name="7 Llamada rectangular"/>
          <p:cNvSpPr/>
          <p:nvPr/>
        </p:nvSpPr>
        <p:spPr bwMode="auto">
          <a:xfrm>
            <a:off x="7315200" y="4572000"/>
            <a:ext cx="1684867" cy="838200"/>
          </a:xfrm>
          <a:prstGeom prst="wedgeRectCallout">
            <a:avLst>
              <a:gd name="adj1" fmla="val -60185"/>
              <a:gd name="adj2" fmla="val 795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RÍO NEGRO POR MENOS POTENCIA EN SG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3012"/>
            <a:ext cx="4293306" cy="58150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63012"/>
            <a:ext cx="2209800" cy="58579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rectangular"/>
          <p:cNvSpPr/>
          <p:nvPr/>
        </p:nvSpPr>
        <p:spPr bwMode="auto">
          <a:xfrm>
            <a:off x="7446432" y="3200400"/>
            <a:ext cx="1684867" cy="838200"/>
          </a:xfrm>
          <a:prstGeom prst="wedgeRectCallout">
            <a:avLst>
              <a:gd name="adj1" fmla="val -60185"/>
              <a:gd name="adj2" fmla="val 795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TERMICO POR MENOS POTENCIA EN SG Y PUREBAS DE CONVERSORA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277171</TotalTime>
  <Words>784</Words>
  <Application>Microsoft Office PowerPoint</Application>
  <PresentationFormat>Presentación en pantalla (4:3)</PresentationFormat>
  <Paragraphs>126</Paragraphs>
  <Slides>41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41</vt:i4>
      </vt:variant>
    </vt:vector>
  </HeadingPairs>
  <TitlesOfParts>
    <vt:vector size="44" baseType="lpstr">
      <vt:lpstr>Presentación en blanco</vt:lpstr>
      <vt:lpstr>Diseño personalizado</vt:lpstr>
      <vt:lpstr>Tema de Office</vt:lpstr>
      <vt:lpstr>Resultados de la semana en curso  y  programación de la semana 15  de 2016      V1   </vt:lpstr>
      <vt:lpstr>Resultados de la semana en curso: Comentarios generales</vt:lpstr>
      <vt:lpstr>Resumen semana actual N° 14/16</vt:lpstr>
      <vt:lpstr>Perspectivas para la semana 15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1/4/16</vt:lpstr>
      <vt:lpstr>PRONOSTICOS SEMANA 15/16 (jueves)</vt:lpstr>
      <vt:lpstr>Hidrografo Terra, actualizado jueves sin lluvias previstas.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Precipitaciones previstas para los próximos días, Fuente INMET (actualizado viernes) miércoles </vt:lpstr>
      <vt:lpstr>Previsión precipitaciones acumuladas INMET y CPTEC (jueves)</vt:lpstr>
      <vt:lpstr>Acumulados precipitaciones fuentes CPTEC E INMET, 5 Y 7 dias respectivamente</vt:lpstr>
      <vt:lpstr>Previsión aportes Salto Grande (Fuente CTM, viernes)</vt:lpstr>
      <vt:lpstr>Programación semanal 2016-15 </vt:lpstr>
      <vt:lpstr>COSTO GENERACIÓN TÉRMICA</vt:lpstr>
      <vt:lpstr>MODELOS</vt:lpstr>
      <vt:lpstr>Caso libre sin considerar lluvias previstas y vertido en SG</vt:lpstr>
      <vt:lpstr>Presentación de PowerPoint</vt:lpstr>
      <vt:lpstr>SimSEE, caso libre</vt:lpstr>
      <vt:lpstr>Presentación de PowerPoint</vt:lpstr>
      <vt:lpstr>Programa de generación de la semana 15/16: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PV</cp:lastModifiedBy>
  <cp:revision>3883</cp:revision>
  <dcterms:created xsi:type="dcterms:W3CDTF">2010-01-29T12:03:38Z</dcterms:created>
  <dcterms:modified xsi:type="dcterms:W3CDTF">2016-04-08T14:02:00Z</dcterms:modified>
</cp:coreProperties>
</file>